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9" r:id="rId2"/>
    <p:sldMasterId id="2147483721" r:id="rId3"/>
  </p:sldMasterIdLst>
  <p:notesMasterIdLst>
    <p:notesMasterId r:id="rId58"/>
  </p:notesMasterIdLst>
  <p:sldIdLst>
    <p:sldId id="1115" r:id="rId4"/>
    <p:sldId id="1121" r:id="rId5"/>
    <p:sldId id="1122" r:id="rId6"/>
    <p:sldId id="1123" r:id="rId7"/>
    <p:sldId id="1124" r:id="rId8"/>
    <p:sldId id="1125" r:id="rId9"/>
    <p:sldId id="1126" r:id="rId10"/>
    <p:sldId id="1127" r:id="rId11"/>
    <p:sldId id="1128" r:id="rId12"/>
    <p:sldId id="1129" r:id="rId13"/>
    <p:sldId id="1130" r:id="rId14"/>
    <p:sldId id="1131" r:id="rId15"/>
    <p:sldId id="1132" r:id="rId16"/>
    <p:sldId id="384" r:id="rId17"/>
    <p:sldId id="386" r:id="rId18"/>
    <p:sldId id="387" r:id="rId19"/>
    <p:sldId id="388" r:id="rId20"/>
    <p:sldId id="390" r:id="rId21"/>
    <p:sldId id="459" r:id="rId22"/>
    <p:sldId id="460" r:id="rId23"/>
    <p:sldId id="468" r:id="rId24"/>
    <p:sldId id="391" r:id="rId25"/>
    <p:sldId id="418" r:id="rId26"/>
    <p:sldId id="419" r:id="rId27"/>
    <p:sldId id="393" r:id="rId28"/>
    <p:sldId id="389" r:id="rId29"/>
    <p:sldId id="421" r:id="rId30"/>
    <p:sldId id="420" r:id="rId31"/>
    <p:sldId id="422" r:id="rId32"/>
    <p:sldId id="423" r:id="rId33"/>
    <p:sldId id="425" r:id="rId34"/>
    <p:sldId id="456" r:id="rId35"/>
    <p:sldId id="396" r:id="rId36"/>
    <p:sldId id="397" r:id="rId37"/>
    <p:sldId id="426" r:id="rId38"/>
    <p:sldId id="427" r:id="rId39"/>
    <p:sldId id="458" r:id="rId40"/>
    <p:sldId id="402" r:id="rId41"/>
    <p:sldId id="403" r:id="rId42"/>
    <p:sldId id="464" r:id="rId43"/>
    <p:sldId id="404" r:id="rId44"/>
    <p:sldId id="407" r:id="rId45"/>
    <p:sldId id="628" r:id="rId46"/>
    <p:sldId id="461" r:id="rId47"/>
    <p:sldId id="435" r:id="rId48"/>
    <p:sldId id="306" r:id="rId49"/>
    <p:sldId id="633" r:id="rId50"/>
    <p:sldId id="275" r:id="rId51"/>
    <p:sldId id="1133" r:id="rId52"/>
    <p:sldId id="1134" r:id="rId53"/>
    <p:sldId id="1135" r:id="rId54"/>
    <p:sldId id="1136" r:id="rId55"/>
    <p:sldId id="1137" r:id="rId56"/>
    <p:sldId id="113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12D1A86E-5DCC-4E26-A711-BA33718C384E}">
          <p14:sldIdLst>
            <p14:sldId id="1115"/>
          </p14:sldIdLst>
        </p14:section>
        <p14:section name="Default Section" id="{97963D07-2822-4058-87EA-4D4BB61F2B18}">
          <p14:sldIdLst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384"/>
            <p14:sldId id="386"/>
            <p14:sldId id="387"/>
            <p14:sldId id="388"/>
            <p14:sldId id="390"/>
            <p14:sldId id="459"/>
            <p14:sldId id="460"/>
            <p14:sldId id="468"/>
            <p14:sldId id="391"/>
            <p14:sldId id="418"/>
            <p14:sldId id="419"/>
            <p14:sldId id="393"/>
            <p14:sldId id="389"/>
            <p14:sldId id="421"/>
            <p14:sldId id="420"/>
            <p14:sldId id="422"/>
            <p14:sldId id="423"/>
            <p14:sldId id="425"/>
            <p14:sldId id="456"/>
            <p14:sldId id="396"/>
            <p14:sldId id="397"/>
            <p14:sldId id="426"/>
            <p14:sldId id="427"/>
            <p14:sldId id="458"/>
            <p14:sldId id="402"/>
            <p14:sldId id="403"/>
            <p14:sldId id="464"/>
            <p14:sldId id="404"/>
            <p14:sldId id="407"/>
            <p14:sldId id="628"/>
          </p14:sldIdLst>
        </p14:section>
        <p14:section name="Wired 100 (2016)" id="{C660333B-3203-472E-A60A-ACB63D387C22}">
          <p14:sldIdLst/>
        </p14:section>
        <p14:section name="Course Ethos" id="{13492441-3510-411F-B7A3-0592401AA5BD}">
          <p14:sldIdLst>
            <p14:sldId id="461"/>
            <p14:sldId id="435"/>
            <p14:sldId id="306"/>
            <p14:sldId id="633"/>
          </p14:sldIdLst>
        </p14:section>
        <p14:section name="History" id="{FA211FE0-D37C-44A3-982E-B201862BD69D}">
          <p14:sldIdLst>
            <p14:sldId id="275"/>
            <p14:sldId id="1133"/>
            <p14:sldId id="1134"/>
            <p14:sldId id="1135"/>
            <p14:sldId id="1136"/>
            <p14:sldId id="1137"/>
            <p14:sldId id="11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Tompkin" initials="JT" lastIdx="1" clrIdx="0">
    <p:extLst>
      <p:ext uri="{19B8F6BF-5375-455C-9EA6-DF929625EA0E}">
        <p15:presenceInfo xmlns:p15="http://schemas.microsoft.com/office/powerpoint/2012/main" userId="e10e204fb9e6f6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001F"/>
    <a:srgbClr val="D30003"/>
    <a:srgbClr val="E40003"/>
    <a:srgbClr val="D00F13"/>
    <a:srgbClr val="DD2B2D"/>
    <a:srgbClr val="18365A"/>
    <a:srgbClr val="18507C"/>
    <a:srgbClr val="18527E"/>
    <a:srgbClr val="18537F"/>
    <a:srgbClr val="184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735" autoAdjust="0"/>
  </p:normalViewPr>
  <p:slideViewPr>
    <p:cSldViewPr>
      <p:cViewPr varScale="1">
        <p:scale>
          <a:sx n="68" d="100"/>
          <a:sy n="68" d="100"/>
        </p:scale>
        <p:origin x="13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7E044-45C7-49D4-B616-C1EB0EB337FB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839A6-008C-4A28-B9D2-6B4E741E0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0/10/10/science/10google.html" TargetMode="External"/><Relationship Id="rId7" Type="http://schemas.openxmlformats.org/officeDocument/2006/relationships/hyperlink" Target="http://www.thestar.com/wheels/article/1036702--human-error-blamed-after-google-s-driverless-car-sparks-five-vehicle-crash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Financial_Post" TargetMode="External"/><Relationship Id="rId5" Type="http://schemas.openxmlformats.org/officeDocument/2006/relationships/hyperlink" Target="http://business.financialpost.com/2011/06/24/nevada-state-law-paves-the-way-for-driverless-cars/" TargetMode="External"/><Relationship Id="rId4" Type="http://schemas.openxmlformats.org/officeDocument/2006/relationships/hyperlink" Target="http://en.wikipedia.org/wiki/The_New_York_Times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dio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i="0" dirty="0">
                <a:solidFill>
                  <a:srgbClr val="8F001F"/>
                </a:solidFill>
                <a:effectLst/>
                <a:latin typeface="Orator Std" panose="020D0509020203030204" pitchFamily="49" charset="0"/>
              </a:rPr>
              <a:t>https://tinyurl.com/y26ragof</a:t>
            </a: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https://prismia.chat/projects/ccaebf77-a313-4f85-a7ee-4416aaaf014d/join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Hello everyone – welcome to CSCI 1430 computer vision!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the 1950s, visionary writer Isaac Asimov imagined a future where robots could interact naturally within a human world.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Core to this idea is the capability of robots – or more generally _computers_ - to perceive the natural world and extract information from it.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move within it, to recognize and classify, and to make decisions upon that information and act.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idea is compelling – and - vision comes so easily to most humans that it can’t be _that_ difficult to program a computer to see.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 it is that, in 1966, an unlucky intern at MIT’s AI lab was assigned ‘computer vision’ as a summer project.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turned out not to be so easy – for 50 years, academics struggled to make practical eye robots. Yet, in the past 5 years, we have seen significant</a:t>
            </a:r>
            <a:b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progress and computer vision systems are now functional and deployable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masse – sometimes for better, and sometimes for worse.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 – hello – I’m James Tompkin – I’m an assistant professor in the computer science department.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And, over the next three months, it will be my pleasure to teach you all about this exciting topic, and for you to become ‘visionaries’ too in the process.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me in this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endeavour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my co-instructor Srinath Sridhar – over to Srinath.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8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iJmrLm1d3RAhUJ4yYKHYhOBHkQjRwIBw&amp;url=http%3A%2F%2Fwww.pcworld.com%2Farticle%2F2953512%2Fwindows%2Fhands-on-with-windows-10s-windows-hello-it-just-works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iDkbnw1d3RAhUB3iYKHXs3DnsQjRwIBw&amp;url=http%3A%2F%2Fwww.pcworld.com%2Farticle%2F2937701%2Fwhy-most-of-us-will-miss-out-on-windows-hello-windows-10s-facial-recognition-feature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jD0LuA1t3RAhUKRSYKHVTSAgwQjRwIBw&amp;url=http%3A%2F%2Fwww.directtechnologygroup.com%2Fblog%2Fentry%2Ftip-of-the-week-windows-hello-unlocks-your-pc-with-your-face&amp;bvm=bv.145063293,d.eWE&amp;psig=AFQjCNHypmDl0y-viWICMOJODxtwmz34Bg&amp;ust=1485446513829330</a:t>
            </a:r>
          </a:p>
        </p:txBody>
      </p:sp>
    </p:spTree>
    <p:extLst>
      <p:ext uri="{BB962C8B-B14F-4D97-AF65-F5344CB8AC3E}">
        <p14:creationId xmlns:p14="http://schemas.microsoft.com/office/powerpoint/2010/main" val="4144924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iJmrLm1d3RAhUJ4yYKHYhOBHkQjRwIBw&amp;url=http%3A%2F%2Fwww.pcworld.com%2Farticle%2F2953512%2Fwindows%2Fhands-on-with-windows-10s-windows-hello-it-just-works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iDkbnw1d3RAhUB3iYKHXs3DnsQjRwIBw&amp;url=http%3A%2F%2Fwww.pcworld.com%2Farticle%2F2937701%2Fwhy-most-of-us-will-miss-out-on-windows-hello-windows-10s-facial-recognition-feature.html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s://www.google.com/url?sa=i&amp;rct=j&amp;q=&amp;esrc=s&amp;source=images&amp;cd=&amp;cad=rja&amp;uact=8&amp;ved=0ahUKEwjD0LuA1t3RAhUKRSYKHVTSAgwQjRwIBw&amp;url=http%3A%2F%2Fwww.directtechnologygroup.com%2Fblog%2Fentry%2Ftip-of-the-week-windows-hello-unlocks-your-pc-with-your-face&amp;bvm=bv.145063293,d.eWE&amp;psig=AFQjCNHypmDl0y-viWICMOJODxtwmz34Bg&amp;ust=1485446513829330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http://grail.cs.washington.edu/projects/liangshu/project3Dv.htm</a:t>
            </a:r>
          </a:p>
          <a:p>
            <a:pPr eaLnBrk="1" hangingPunct="1"/>
            <a:r>
              <a:rPr lang="en-US" dirty="0"/>
              <a:t>http://grail.cs.washington.edu/projects/liangshu/images/3dv2014/teaser.jpg</a:t>
            </a:r>
          </a:p>
        </p:txBody>
      </p:sp>
    </p:spTree>
    <p:extLst>
      <p:ext uri="{BB962C8B-B14F-4D97-AF65-F5344CB8AC3E}">
        <p14:creationId xmlns:p14="http://schemas.microsoft.com/office/powerpoint/2010/main" val="340055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EA3614-857B-4D8C-9F61-6CDE108F3745}" type="slidenum">
              <a:rPr lang="en-US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Google Lens – introduced at I/O this year.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They didn’t have any ‘wow-factor’ products to show, so they went round the research labs and threw together a bunch of demos they found down the back of the sofa.</a:t>
            </a:r>
          </a:p>
        </p:txBody>
      </p:sp>
    </p:spTree>
    <p:extLst>
      <p:ext uri="{BB962C8B-B14F-4D97-AF65-F5344CB8AC3E}">
        <p14:creationId xmlns:p14="http://schemas.microsoft.com/office/powerpoint/2010/main" val="1250586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https://www.google.com/url?sa=i&amp;rct=j&amp;q=&amp;esrc=s&amp;source=images&amp;cd=&amp;cad=rja&amp;uact=8&amp;ved=0ahUKEwiO3azs1t3RAhVMSyYKHe67Bh8QjRwIBw&amp;url=https%3A%2F%2Fen.wikipedia.org%2Fwiki%2FPhotogrammetry&amp;bvm=bv.145063293,d.eWE&amp;psig=AFQjCNGuhANMLT4cVMPvEM2HZapmFfbS-g&amp;ust=1485446838838556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https://www.google.com/url?sa=i&amp;rct=j&amp;q=&amp;esrc=s&amp;source=images&amp;cd=&amp;cad=rja&amp;uact=8&amp;ved=0ahUKEwjTuuqe193RAhVHwiYKHfSnC-4QjRwIBw&amp;url=http%3A%2F%2Fwww.dicatea.unipr.it%2Fen%2Fresearch%2Fresearch-areas%2Fsurveying-and-photogrammetry&amp;bvm=bv.145063293,d.eWE&amp;psig=AFQjCNGuhANMLT4cVMPvEM2HZapmFfbS-g&amp;ust=1485446838838556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https://www.google.com/url?sa=i&amp;rct=j&amp;q=&amp;esrc=s&amp;source=images&amp;cd=&amp;cad=rja&amp;uact=8&amp;ved=0ahUKEwjryb6s193RAhUCeCYKHWyeDq0QjRwIBw&amp;url=https%3A%2F%2Fwww.youtube.com%2Fwatch%3Fv%3DtSENR_oSEpk&amp;bvm=bv.145063293,d.eWE&amp;psig=AFQjCNGuhANMLT4cVMPvEM2HZapmFfbS-g&amp;ust=1485446838838556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862DE74-0D8A-47DA-866E-BC8B97707F7A}" type="slidenum">
              <a:rPr lang="en-US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79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22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2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http://gl.ict.usc.edu/Research/presidentialportrait/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1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http://www.digitalspy.com/movies/oscars/feature/a584704/why-andy-serkis-deserves-an-oscar-nomination-for-planet-of-the-apes/?zoomable</a:t>
            </a:r>
          </a:p>
          <a:p>
            <a:endParaRPr lang="en-US" dirty="0"/>
          </a:p>
          <a:p>
            <a:r>
              <a:rPr lang="en-US" dirty="0" err="1"/>
              <a:t>Weta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95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B740A2-7CD3-4F5C-A457-5F0A9A6C75F1}" type="slidenum">
              <a:rPr lang="en-US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Canon free-viewpoint video: https://www.youtube.com/watch? v=lqYNgzEqDsM</a:t>
            </a:r>
          </a:p>
        </p:txBody>
      </p:sp>
    </p:spTree>
    <p:extLst>
      <p:ext uri="{BB962C8B-B14F-4D97-AF65-F5344CB8AC3E}">
        <p14:creationId xmlns:p14="http://schemas.microsoft.com/office/powerpoint/2010/main" val="34478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3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6B8B02-626C-4183-9435-2E1EF9A7735E}" type="slidenum">
              <a:rPr lang="en-US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21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class to count the number of cameras.</a:t>
            </a:r>
          </a:p>
          <a:p>
            <a:endParaRPr lang="en-US" dirty="0"/>
          </a:p>
          <a:p>
            <a:r>
              <a:rPr lang="en-US" dirty="0"/>
              <a:t>http://www.cmu.edu/news/stories/archives/2015/february/uber-partnership.html</a:t>
            </a:r>
          </a:p>
          <a:p>
            <a:endParaRPr lang="en-US" dirty="0"/>
          </a:p>
          <a:p>
            <a:r>
              <a:rPr lang="en-US" dirty="0"/>
              <a:t>http://www.wsj.com/articles/is-uber-a-friend-or-foe-of-carnegie-mellon-in-robotics-1433084582</a:t>
            </a:r>
          </a:p>
          <a:p>
            <a:endParaRPr lang="en-US" dirty="0"/>
          </a:p>
          <a:p>
            <a:r>
              <a:rPr lang="en-US" dirty="0"/>
              <a:t>http://www.freep.com/story/money/cars/ford/2016/08/21/uber--lyft-gm-pittsburgh-autonomous-vehicles-self-driving-autos-equal-profits/88944036/</a:t>
            </a:r>
          </a:p>
          <a:p>
            <a:endParaRPr lang="en-US" dirty="0"/>
          </a:p>
          <a:p>
            <a:pPr eaLnBrk="1" hangingPunct="1"/>
            <a:r>
              <a:rPr lang="en-US" dirty="0"/>
              <a:t>Oct 9, 2010. </a:t>
            </a:r>
            <a:r>
              <a:rPr lang="en-US" dirty="0">
                <a:hlinkClick r:id="rId3"/>
              </a:rPr>
              <a:t>"Google Cars Drive Themselves, in Traffic"</a:t>
            </a:r>
            <a:r>
              <a:rPr lang="en-US" dirty="0"/>
              <a:t>. </a:t>
            </a:r>
            <a:r>
              <a:rPr lang="en-US" i="1" dirty="0">
                <a:hlinkClick r:id="rId4" tooltip="The New York Times"/>
              </a:rPr>
              <a:t>The New York Times</a:t>
            </a:r>
            <a:r>
              <a:rPr lang="en-US" dirty="0"/>
              <a:t>. John </a:t>
            </a:r>
            <a:r>
              <a:rPr lang="en-US" dirty="0" err="1"/>
              <a:t>Markoff</a:t>
            </a:r>
            <a:endParaRPr lang="en-US" dirty="0"/>
          </a:p>
          <a:p>
            <a:pPr eaLnBrk="1" hangingPunct="1"/>
            <a:r>
              <a:rPr lang="en-US" dirty="0"/>
              <a:t>June 24, 2011. </a:t>
            </a:r>
            <a:r>
              <a:rPr lang="en-US" dirty="0">
                <a:hlinkClick r:id="rId5"/>
              </a:rPr>
              <a:t>"Nevada state law paves the way for driverless cars"</a:t>
            </a:r>
            <a:r>
              <a:rPr lang="en-US" dirty="0"/>
              <a:t>. </a:t>
            </a:r>
            <a:r>
              <a:rPr lang="en-US" i="1" dirty="0">
                <a:hlinkClick r:id="rId6" tooltip="Financial Post"/>
              </a:rPr>
              <a:t>Financial Post</a:t>
            </a:r>
            <a:r>
              <a:rPr lang="en-US" dirty="0"/>
              <a:t>. Christine Dobby</a:t>
            </a:r>
          </a:p>
          <a:p>
            <a:pPr eaLnBrk="1" hangingPunct="1"/>
            <a:r>
              <a:rPr lang="en-US" dirty="0"/>
              <a:t>Aug 9, 2011, </a:t>
            </a:r>
            <a:r>
              <a:rPr lang="en-US" u="sng" dirty="0">
                <a:hlinkClick r:id="rId7"/>
              </a:rPr>
              <a:t>"Human error blamed after Google's driverless car sparks five-vehicle crash"</a:t>
            </a:r>
            <a:r>
              <a:rPr lang="en-US" dirty="0"/>
              <a:t>. </a:t>
            </a:r>
            <a:r>
              <a:rPr lang="en-US" i="1" dirty="0"/>
              <a:t>The Star</a:t>
            </a:r>
            <a:r>
              <a:rPr lang="en-US" dirty="0"/>
              <a:t> (Toronto)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94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class to count the number of cameras.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19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DF4EEBE-B542-4754-AD35-7E051E69A3C6}" type="slidenum">
              <a:rPr lang="en-US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46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7A23B-8D52-40D7-811F-5CF5BEFEFAD9}" type="slidenum">
              <a:rPr lang="en-US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68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after the Chinese goddess of the moon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is pronounced as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chahng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 and the "e" as it is in "her.“</a:t>
            </a:r>
          </a:p>
          <a:p>
            <a:r>
              <a:rPr lang="en-US" dirty="0"/>
              <a:t>http://portaltotheuniverse.org/blogs/posts/view/78335/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2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F38643-3C41-4548-A4BF-829D96E6E4DC}" type="slidenum">
              <a:rPr lang="en-US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DRONES!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https://www.skydio.com/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41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2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416FA-368F-4DD3-B68D-BEBC34F8981B}" type="slidenum">
              <a:rPr lang="en-US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0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</a:t>
            </a:r>
            <a:r>
              <a:rPr lang="en-US" baseline="0" dirty="0"/>
              <a:t> made a 10-minute list of all the existing applications that he could think of which used computer vision.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1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EA53EF-9B7D-45A1-95DF-EC0072083AD3}" type="slidenum">
              <a:rPr lang="en-US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If you see a little ‘JH’ in the corner of the slides,</a:t>
            </a:r>
            <a:r>
              <a:rPr lang="en-US" baseline="0" dirty="0"/>
              <a:t> then it means it was taken piecemeal from James Hays’ old class. Thank you to him and his course staff, over many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9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5A03B-08FB-451F-BD92-52AFF74ACA54}" type="slidenum">
              <a:rPr lang="en-US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ttps://www.google.com/url?sa=i&amp;rct=j&amp;q=&amp;esrc=s&amp;source=images&amp;cd=&amp;cad=rja&amp;uact=8&amp;ved=0ahUKEwjPu6nd1N3RAhVK7iYKHWSoDyAQjRwIBw&amp;url=http%3A%2F%2Fforum.xda-developers.com%2Fshowthread.php%3Ft%3D1469709&amp;bvm=bv.145063293,d.eWE&amp;psig=AFQjCNEE8xqcq-R_KwPK2wc0Myo9pkI5Sg&amp;ust=1485446226449425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Why would this be useful?  Main reason is focus.  Also enables “smart” cropping.</a:t>
            </a:r>
          </a:p>
        </p:txBody>
      </p:sp>
    </p:spTree>
    <p:extLst>
      <p:ext uri="{BB962C8B-B14F-4D97-AF65-F5344CB8AC3E}">
        <p14:creationId xmlns:p14="http://schemas.microsoft.com/office/powerpoint/2010/main" val="2214787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8A6558-1239-4CB6-9FB3-4F4D94D97265}" type="slidenum">
              <a:rPr lang="en-US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17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52AF0C-75E1-4A9C-98FD-1141052C118A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Amazon Go! https://www.amazon.com/b?ie=UTF8&amp;node=16008589011</a:t>
            </a:r>
          </a:p>
          <a:p>
            <a:pPr eaLnBrk="1" hangingPunct="1"/>
            <a:r>
              <a:rPr lang="en-US" dirty="0"/>
              <a:t>Ask – so how does it work?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Think Pair Share!!!</a:t>
            </a:r>
          </a:p>
        </p:txBody>
      </p:sp>
    </p:spTree>
    <p:extLst>
      <p:ext uri="{BB962C8B-B14F-4D97-AF65-F5344CB8AC3E}">
        <p14:creationId xmlns:p14="http://schemas.microsoft.com/office/powerpoint/2010/main" val="756804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stores are now open and in trials.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68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0A047-6BB5-487C-94E7-03558DC35B55}" type="slidenum">
              <a:rPr lang="en-US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National geographic</a:t>
            </a:r>
          </a:p>
          <a:p>
            <a:pPr eaLnBrk="1" hangingPunct="1"/>
            <a:r>
              <a:rPr lang="en-US" dirty="0"/>
              <a:t>Age 12, Age 30</a:t>
            </a:r>
          </a:p>
        </p:txBody>
      </p:sp>
    </p:spTree>
    <p:extLst>
      <p:ext uri="{BB962C8B-B14F-4D97-AF65-F5344CB8AC3E}">
        <p14:creationId xmlns:p14="http://schemas.microsoft.com/office/powerpoint/2010/main" val="351685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67577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D6FB3-47F3-4646-932B-1BE4AE028EA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CD94A-2C6B-4DF6-871F-7769C9B8A21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18F93-C341-4EB0-90ED-80D2F37FD3C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6044A-196B-42E3-9270-AF8BCFBE16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F1927-EE98-41CA-9555-CC0AE13227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491543-5E52-45B1-8835-521D57B714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DFFBA-A9B8-4DFE-A883-23A264947A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DB326-25EC-4715-B256-DD324C59909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38E61-1AB8-4719-AA18-2F1A2E2A1AA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D1F38-FE73-4530-972D-B5896288F8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F1C6D-9305-4F92-9FFF-44BFD78DE8D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A10E8-845B-4F12-A45E-E9D8AFA2CA4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6D4F9-3AFD-45DE-90B9-958DFC7ECA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4D1D3-1FF9-4A54-A838-C942B77D6FC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50616-C8AD-48B9-B76F-88FA806AEEE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3D15C-E520-46F1-8E8A-9D8432F63E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1031-02B1-4B22-9EEE-5AE2B922B5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4BF9D-A3E0-47BC-A209-31556D4803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6563C-EAC2-4DCF-B523-0E7486BA241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45124-8F79-47CD-9108-F31BC3CF07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FC4EB-9E26-4046-B3F2-C3B0FEBE00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4D376-153D-4A5D-BD50-A8A321ED4D1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3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FB2DA7-57E5-4DD9-9CC6-625DF277930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2F93EFA-51EA-439B-83F4-BECA7EE6E4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"/><Relationship Id="rId5" Type="http://schemas.openxmlformats.org/officeDocument/2006/relationships/image" Target="../media/image4.t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6.xml"/><Relationship Id="rId12" Type="http://schemas.openxmlformats.org/officeDocument/2006/relationships/hyperlink" Target="http://en.wikipedia.org/wiki/Automatic_number_plate_recognition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hyperlink" Target="http://www.research.att.com/~yann" TargetMode="External"/><Relationship Id="rId4" Type="http://schemas.openxmlformats.org/officeDocument/2006/relationships/tags" Target="../tags/tag4.xml"/><Relationship Id="rId9" Type="http://schemas.openxmlformats.org/officeDocument/2006/relationships/image" Target="../media/image10.gif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tags" Target="../tags/tag11.xml"/><Relationship Id="rId7" Type="http://schemas.openxmlformats.org/officeDocument/2006/relationships/image" Target="../media/image16.w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9" Type="http://schemas.openxmlformats.org/officeDocument/2006/relationships/hyperlink" Target="http://www.sonystyle.com/webapp/wcs/stores/servlet/ProductDisplay?catalogId=10551&amp;storeId=10151&amp;productId=8198552921665200469&amp;langId=-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16.xml"/><Relationship Id="rId7" Type="http://schemas.openxmlformats.org/officeDocument/2006/relationships/notesSlide" Target="../notesSlides/notesSlide9.xml"/><Relationship Id="rId12" Type="http://schemas.openxmlformats.org/officeDocument/2006/relationships/hyperlink" Target="http://en.wikipedia.org/wiki/Afghan_Girl_(photo)" TargetMode="Externa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hyperlink" Target="http://www.cl.cam.ac.uk/~jgd1000/afghan.html" TargetMode="External"/><Relationship Id="rId5" Type="http://schemas.openxmlformats.org/officeDocument/2006/relationships/tags" Target="../tags/tag18.xml"/><Relationship Id="rId10" Type="http://schemas.openxmlformats.org/officeDocument/2006/relationships/image" Target="../media/image24.jpeg"/><Relationship Id="rId4" Type="http://schemas.openxmlformats.org/officeDocument/2006/relationships/tags" Target="../tags/tag17.xml"/><Relationship Id="rId9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jp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Hoiem\Documents\Classes\Spring11%20-%20Computer%20Vision\materials\stpeters.avi" TargetMode="Externa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CTJL5lUjHg" TargetMode="External"/><Relationship Id="rId7" Type="http://schemas.openxmlformats.org/officeDocument/2006/relationships/image" Target="../media/image40.gif"/><Relationship Id="rId2" Type="http://schemas.openxmlformats.org/officeDocument/2006/relationships/hyperlink" Target="http://www.youtube.com/watch?feature=iv&amp;v=fQ59dXOo63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hyperlink" Target="http://www.youtube.com/watch?v=w8BmgtMKFbY" TargetMode="External"/><Relationship Id="rId4" Type="http://schemas.openxmlformats.org/officeDocument/2006/relationships/hyperlink" Target="http://www.youtube.com/watch?v=7QrnwoO1-8A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tags" Target="../tags/tag25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4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2.jpeg"/><Relationship Id="rId5" Type="http://schemas.openxmlformats.org/officeDocument/2006/relationships/video" Target="../media/media2.mp4"/><Relationship Id="rId10" Type="http://schemas.openxmlformats.org/officeDocument/2006/relationships/hyperlink" Target="http://www.howstuffworks.com/" TargetMode="External"/><Relationship Id="rId4" Type="http://schemas.microsoft.com/office/2007/relationships/media" Target="../media/media2.mp4"/><Relationship Id="rId9" Type="http://schemas.openxmlformats.org/officeDocument/2006/relationships/hyperlink" Target="http://www.howstuffworks.com/first-down-line.htm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0.xml"/><Relationship Id="rId10" Type="http://schemas.openxmlformats.org/officeDocument/2006/relationships/hyperlink" Target="http://groups.csail.mit.edu/vision/medical-vision/surgery/surgical_navigation.html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tags" Target="../tags/tag33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52.jpe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11" Type="http://schemas.openxmlformats.org/officeDocument/2006/relationships/hyperlink" Target="http://upload.wikimedia.org/wikipedia/commons/d/d8/NASA_Mars_Rover.jpg" TargetMode="External"/><Relationship Id="rId5" Type="http://schemas.openxmlformats.org/officeDocument/2006/relationships/tags" Target="../tags/tag35.xml"/><Relationship Id="rId10" Type="http://schemas.openxmlformats.org/officeDocument/2006/relationships/hyperlink" Target="http://marsrovers.jpl.nasa.gov/gallery/images.html" TargetMode="External"/><Relationship Id="rId4" Type="http://schemas.openxmlformats.org/officeDocument/2006/relationships/tags" Target="../tags/tag34.xml"/><Relationship Id="rId9" Type="http://schemas.openxmlformats.org/officeDocument/2006/relationships/hyperlink" Target="http://www.ri.cmu.edu/pubs/pub_5719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jpeg"/><Relationship Id="rId18" Type="http://schemas.openxmlformats.org/officeDocument/2006/relationships/image" Target="../media/image61.png"/><Relationship Id="rId3" Type="http://schemas.openxmlformats.org/officeDocument/2006/relationships/tags" Target="../tags/tag38.xml"/><Relationship Id="rId7" Type="http://schemas.openxmlformats.org/officeDocument/2006/relationships/notesSlide" Target="../notesSlides/notesSlide26.xml"/><Relationship Id="rId12" Type="http://schemas.openxmlformats.org/officeDocument/2006/relationships/hyperlink" Target="http://www.robocup.org/" TargetMode="External"/><Relationship Id="rId17" Type="http://schemas.openxmlformats.org/officeDocument/2006/relationships/image" Target="../media/image60.png"/><Relationship Id="rId2" Type="http://schemas.openxmlformats.org/officeDocument/2006/relationships/tags" Target="../tags/tag37.xml"/><Relationship Id="rId16" Type="http://schemas.openxmlformats.org/officeDocument/2006/relationships/image" Target="../media/image59.png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6.jpeg"/><Relationship Id="rId5" Type="http://schemas.openxmlformats.org/officeDocument/2006/relationships/tags" Target="../tags/tag40.xml"/><Relationship Id="rId15" Type="http://schemas.openxmlformats.org/officeDocument/2006/relationships/image" Target="../media/image58.png"/><Relationship Id="rId10" Type="http://schemas.openxmlformats.org/officeDocument/2006/relationships/hyperlink" Target="UNSW_CMU.mpg" TargetMode="External"/><Relationship Id="rId4" Type="http://schemas.openxmlformats.org/officeDocument/2006/relationships/tags" Target="../tags/tag39.xml"/><Relationship Id="rId9" Type="http://schemas.microsoft.com/office/2007/relationships/hdphoto" Target="../media/hdphoto1.wdp"/><Relationship Id="rId14" Type="http://schemas.openxmlformats.org/officeDocument/2006/relationships/hyperlink" Target="http://stair.stanford.edu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6.xml"/><Relationship Id="rId4" Type="http://schemas.microsoft.com/office/2007/relationships/media" Target="../media/media4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cv.wordpress.fos.auckland.ac.nz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D33F871-A26B-47FE-B84A-AEDB7DB995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1" r="-1549"/>
          <a:stretch/>
        </p:blipFill>
        <p:spPr>
          <a:xfrm>
            <a:off x="-47860" y="457200"/>
            <a:ext cx="9268060" cy="510689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6DACEBF-3F2F-445E-83D0-389A4FB5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4090"/>
            <a:ext cx="8001000" cy="757336"/>
          </a:xfrm>
        </p:spPr>
        <p:txBody>
          <a:bodyPr>
            <a:noAutofit/>
          </a:bodyPr>
          <a:lstStyle/>
          <a:p>
            <a:pPr algn="ctr"/>
            <a:r>
              <a:rPr lang="en-US" sz="2400" b="0" dirty="0" err="1">
                <a:solidFill>
                  <a:srgbClr val="8F001F"/>
                </a:solidFill>
                <a:latin typeface="Orator Std" panose="020D0509020203030204" pitchFamily="49" charset="0"/>
              </a:rPr>
              <a:t>Prismia.Chat</a:t>
            </a:r>
            <a:r>
              <a:rPr lang="en-US" sz="2400" b="0" dirty="0">
                <a:solidFill>
                  <a:srgbClr val="8F001F"/>
                </a:solidFill>
                <a:latin typeface="Orator Std" panose="020D0509020203030204" pitchFamily="49" charset="0"/>
              </a:rPr>
              <a:t>  </a:t>
            </a:r>
            <a:r>
              <a:rPr lang="en-US" sz="2400" b="0" i="0" dirty="0">
                <a:solidFill>
                  <a:srgbClr val="8F001F"/>
                </a:solidFill>
                <a:effectLst/>
                <a:latin typeface="Orator Std" panose="020D0509020203030204" pitchFamily="49" charset="0"/>
              </a:rPr>
              <a:t>https://tinyurl.com/y26ragof</a:t>
            </a:r>
            <a:endParaRPr lang="en-US" sz="2400" b="0" dirty="0">
              <a:solidFill>
                <a:srgbClr val="8F001F"/>
              </a:solidFill>
              <a:latin typeface="Orator Std" panose="020D0509020203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737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ypical perception pipeline"/>
          <p:cNvSpPr txBox="1">
            <a:spLocks noGrp="1"/>
          </p:cNvSpPr>
          <p:nvPr>
            <p:ph type="title"/>
          </p:nvPr>
        </p:nvSpPr>
        <p:spPr>
          <a:xfrm>
            <a:off x="892969" y="1"/>
            <a:ext cx="7358063" cy="19367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1622">
              <a:defRPr sz="7280"/>
            </a:lvl1pPr>
          </a:lstStyle>
          <a:p>
            <a:r>
              <a:rPr dirty="0"/>
              <a:t>typical perception pipeline</a:t>
            </a:r>
          </a:p>
        </p:txBody>
      </p:sp>
      <p:sp>
        <p:nvSpPr>
          <p:cNvPr id="181" name="representation"/>
          <p:cNvSpPr txBox="1"/>
          <p:nvPr/>
        </p:nvSpPr>
        <p:spPr>
          <a:xfrm>
            <a:off x="3433187" y="1951645"/>
            <a:ext cx="119744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representation</a:t>
            </a:r>
          </a:p>
        </p:txBody>
      </p:sp>
      <p:sp>
        <p:nvSpPr>
          <p:cNvPr id="182" name="output"/>
          <p:cNvSpPr txBox="1"/>
          <p:nvPr/>
        </p:nvSpPr>
        <p:spPr>
          <a:xfrm>
            <a:off x="4049892" y="5880650"/>
            <a:ext cx="57868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output</a:t>
            </a:r>
          </a:p>
        </p:txBody>
      </p:sp>
      <p:sp>
        <p:nvSpPr>
          <p:cNvPr id="183" name="Arrow"/>
          <p:cNvSpPr/>
          <p:nvPr/>
        </p:nvSpPr>
        <p:spPr>
          <a:xfrm rot="5400000">
            <a:off x="4362152" y="2547940"/>
            <a:ext cx="455414" cy="453671"/>
          </a:xfrm>
          <a:prstGeom prst="rightArrow">
            <a:avLst>
              <a:gd name="adj1" fmla="val 64806"/>
              <a:gd name="adj2" fmla="val 54621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84" name="Arrow"/>
          <p:cNvSpPr/>
          <p:nvPr/>
        </p:nvSpPr>
        <p:spPr>
          <a:xfrm rot="5400000">
            <a:off x="4362152" y="5186913"/>
            <a:ext cx="455414" cy="453671"/>
          </a:xfrm>
          <a:prstGeom prst="rightArrow">
            <a:avLst>
              <a:gd name="adj1" fmla="val 64806"/>
              <a:gd name="adj2" fmla="val 54621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85" name="The parts that we are most interested in"/>
          <p:cNvSpPr txBox="1"/>
          <p:nvPr/>
        </p:nvSpPr>
        <p:spPr>
          <a:xfrm>
            <a:off x="512393" y="3003830"/>
            <a:ext cx="2313383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r>
              <a:rPr sz="1687"/>
              <a:t>The parts that we are most interested in</a:t>
            </a:r>
          </a:p>
        </p:txBody>
      </p:sp>
      <p:pic>
        <p:nvPicPr>
          <p:cNvPr id="186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9229174">
            <a:off x="2378138" y="2515678"/>
            <a:ext cx="1109328" cy="281082"/>
          </a:xfrm>
          <a:prstGeom prst="rect">
            <a:avLst/>
          </a:prstGeom>
        </p:spPr>
      </p:pic>
      <p:pic>
        <p:nvPicPr>
          <p:cNvPr id="188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3574680">
            <a:off x="1888168" y="4630407"/>
            <a:ext cx="2634954" cy="281081"/>
          </a:xfrm>
          <a:prstGeom prst="rect">
            <a:avLst/>
          </a:prstGeom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5"/>
          <a:srcRect l="1253" t="954" r="1000" b="711"/>
          <a:stretch>
            <a:fillRect/>
          </a:stretch>
        </p:blipFill>
        <p:spPr>
          <a:xfrm>
            <a:off x="3954474" y="3260661"/>
            <a:ext cx="1270807" cy="134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0" y="0"/>
                </a:moveTo>
                <a:cubicBezTo>
                  <a:pt x="7340" y="289"/>
                  <a:pt x="6716" y="777"/>
                  <a:pt x="5981" y="943"/>
                </a:cubicBezTo>
                <a:cubicBezTo>
                  <a:pt x="5411" y="1353"/>
                  <a:pt x="4490" y="1504"/>
                  <a:pt x="3989" y="1940"/>
                </a:cubicBezTo>
                <a:cubicBezTo>
                  <a:pt x="3177" y="2200"/>
                  <a:pt x="2207" y="2731"/>
                  <a:pt x="1385" y="3147"/>
                </a:cubicBezTo>
                <a:cubicBezTo>
                  <a:pt x="772" y="3217"/>
                  <a:pt x="645" y="3615"/>
                  <a:pt x="0" y="3722"/>
                </a:cubicBezTo>
                <a:cubicBezTo>
                  <a:pt x="217" y="5732"/>
                  <a:pt x="432" y="7745"/>
                  <a:pt x="721" y="9752"/>
                </a:cubicBezTo>
                <a:cubicBezTo>
                  <a:pt x="927" y="12229"/>
                  <a:pt x="1331" y="14669"/>
                  <a:pt x="1551" y="17142"/>
                </a:cubicBezTo>
                <a:lnTo>
                  <a:pt x="2324" y="17407"/>
                </a:lnTo>
                <a:cubicBezTo>
                  <a:pt x="2937" y="17442"/>
                  <a:pt x="3482" y="17871"/>
                  <a:pt x="3989" y="17878"/>
                </a:cubicBezTo>
                <a:cubicBezTo>
                  <a:pt x="5290" y="18312"/>
                  <a:pt x="6627" y="18701"/>
                  <a:pt x="7921" y="19135"/>
                </a:cubicBezTo>
                <a:cubicBezTo>
                  <a:pt x="10592" y="19957"/>
                  <a:pt x="13194" y="20755"/>
                  <a:pt x="15842" y="21600"/>
                </a:cubicBezTo>
                <a:cubicBezTo>
                  <a:pt x="15969" y="21111"/>
                  <a:pt x="16257" y="20617"/>
                  <a:pt x="16506" y="20235"/>
                </a:cubicBezTo>
                <a:cubicBezTo>
                  <a:pt x="16794" y="19373"/>
                  <a:pt x="17378" y="18594"/>
                  <a:pt x="17668" y="17770"/>
                </a:cubicBezTo>
                <a:cubicBezTo>
                  <a:pt x="17959" y="17735"/>
                  <a:pt x="17818" y="16749"/>
                  <a:pt x="18275" y="16778"/>
                </a:cubicBezTo>
                <a:cubicBezTo>
                  <a:pt x="18355" y="16113"/>
                  <a:pt x="18924" y="15517"/>
                  <a:pt x="19105" y="14838"/>
                </a:cubicBezTo>
                <a:cubicBezTo>
                  <a:pt x="19430" y="14503"/>
                  <a:pt x="19413" y="14139"/>
                  <a:pt x="19717" y="13842"/>
                </a:cubicBezTo>
                <a:cubicBezTo>
                  <a:pt x="20118" y="11696"/>
                  <a:pt x="20361" y="9496"/>
                  <a:pt x="20770" y="7341"/>
                </a:cubicBezTo>
                <a:cubicBezTo>
                  <a:pt x="21052" y="5462"/>
                  <a:pt x="21333" y="3586"/>
                  <a:pt x="21600" y="1729"/>
                </a:cubicBezTo>
                <a:cubicBezTo>
                  <a:pt x="19141" y="1389"/>
                  <a:pt x="16683" y="1118"/>
                  <a:pt x="14234" y="732"/>
                </a:cubicBezTo>
                <a:cubicBezTo>
                  <a:pt x="12154" y="554"/>
                  <a:pt x="10117" y="119"/>
                  <a:pt x="803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1" name="‘fancy math’"/>
          <p:cNvSpPr txBox="1"/>
          <p:nvPr/>
        </p:nvSpPr>
        <p:spPr>
          <a:xfrm>
            <a:off x="3875735" y="4552755"/>
            <a:ext cx="1339214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r>
              <a:rPr sz="1969"/>
              <a:t>‘fancy math’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6"/>
          <a:srcRect l="2176" t="9987" r="82118" b="61584"/>
          <a:stretch>
            <a:fillRect/>
          </a:stretch>
        </p:blipFill>
        <p:spPr>
          <a:xfrm>
            <a:off x="6917463" y="1719263"/>
            <a:ext cx="1436069" cy="10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6"/>
          <a:srcRect l="82119" t="10338" r="2175" b="61233"/>
          <a:stretch>
            <a:fillRect/>
          </a:stretch>
        </p:blipFill>
        <p:spPr>
          <a:xfrm>
            <a:off x="6917463" y="4736641"/>
            <a:ext cx="1436069" cy="106142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hat should we look at?…"/>
          <p:cNvSpPr txBox="1"/>
          <p:nvPr/>
        </p:nvSpPr>
        <p:spPr>
          <a:xfrm>
            <a:off x="6226486" y="2846262"/>
            <a:ext cx="2572244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what should we look at?</a:t>
            </a:r>
          </a:p>
          <a:p>
            <a:pPr>
              <a:defRPr sz="2800"/>
            </a:pPr>
            <a:r>
              <a:rPr sz="1969"/>
              <a:t>(image features)</a:t>
            </a:r>
          </a:p>
        </p:txBody>
      </p:sp>
      <p:sp>
        <p:nvSpPr>
          <p:cNvPr id="195" name="what can we understand?…"/>
          <p:cNvSpPr txBox="1"/>
          <p:nvPr/>
        </p:nvSpPr>
        <p:spPr>
          <a:xfrm>
            <a:off x="6122223" y="5922425"/>
            <a:ext cx="2714590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what can we understand?</a:t>
            </a:r>
          </a:p>
          <a:p>
            <a:pPr>
              <a:defRPr sz="2800"/>
            </a:pPr>
            <a:r>
              <a:rPr sz="1969"/>
              <a:t>(semantic segmentation)</a:t>
            </a:r>
          </a:p>
        </p:txBody>
      </p:sp>
    </p:spTree>
    <p:extLst>
      <p:ext uri="{BB962C8B-B14F-4D97-AF65-F5344CB8AC3E}">
        <p14:creationId xmlns:p14="http://schemas.microsoft.com/office/powerpoint/2010/main" val="31905064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mportant note:…"/>
          <p:cNvSpPr txBox="1"/>
          <p:nvPr/>
        </p:nvSpPr>
        <p:spPr>
          <a:xfrm>
            <a:off x="1262974" y="2389645"/>
            <a:ext cx="6814225" cy="207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</a:pPr>
            <a:r>
              <a:rPr sz="3200" dirty="0"/>
              <a:t>Important note:</a:t>
            </a:r>
          </a:p>
          <a:p>
            <a:pPr>
              <a:lnSpc>
                <a:spcPct val="12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In general, computer vision does not work</a:t>
            </a:r>
          </a:p>
          <a:p>
            <a:pPr>
              <a:lnSpc>
                <a:spcPct val="120000"/>
              </a:lnSpc>
              <a:defRPr>
                <a:solidFill>
                  <a:srgbClr val="FFFFFF"/>
                </a:solidFill>
              </a:defRPr>
            </a:pPr>
            <a:r>
              <a:rPr sz="1266" dirty="0"/>
              <a:t>(except in certain cases)</a:t>
            </a:r>
          </a:p>
        </p:txBody>
      </p:sp>
    </p:spTree>
    <p:extLst>
      <p:ext uri="{BB962C8B-B14F-4D97-AF65-F5344CB8AC3E}">
        <p14:creationId xmlns:p14="http://schemas.microsoft.com/office/powerpoint/2010/main" val="30468211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mportant note:…"/>
          <p:cNvSpPr txBox="1"/>
          <p:nvPr/>
        </p:nvSpPr>
        <p:spPr>
          <a:xfrm>
            <a:off x="1262975" y="2634584"/>
            <a:ext cx="7280840" cy="1588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</a:pPr>
            <a:r>
              <a:rPr sz="2800" dirty="0"/>
              <a:t>Important note:</a:t>
            </a:r>
          </a:p>
          <a:p>
            <a:pPr>
              <a:lnSpc>
                <a:spcPct val="12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In general, computer vision does not work</a:t>
            </a:r>
          </a:p>
          <a:p>
            <a:pPr>
              <a:lnSpc>
                <a:spcPct val="120000"/>
              </a:lnSpc>
            </a:pPr>
            <a:r>
              <a:rPr sz="2800" dirty="0"/>
              <a:t>(except in certain situations/conditions)</a:t>
            </a:r>
          </a:p>
        </p:txBody>
      </p:sp>
    </p:spTree>
    <p:extLst>
      <p:ext uri="{BB962C8B-B14F-4D97-AF65-F5344CB8AC3E}">
        <p14:creationId xmlns:p14="http://schemas.microsoft.com/office/powerpoint/2010/main" val="31428742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Applications of computer 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3126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" y="292100"/>
            <a:ext cx="8978900" cy="6553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Laptop:  </a:t>
            </a:r>
            <a:r>
              <a:rPr lang="en-US" sz="2000" dirty="0"/>
              <a:t>Biometrics auto-login (face recognition, 3D), OCR</a:t>
            </a:r>
          </a:p>
          <a:p>
            <a:pPr marL="0" indent="0">
              <a:buNone/>
            </a:pPr>
            <a:r>
              <a:rPr lang="en-US" sz="2000" b="1" dirty="0"/>
              <a:t>Smartphones:  </a:t>
            </a:r>
            <a:r>
              <a:rPr lang="en-US" sz="2000" dirty="0"/>
              <a:t>QR codes, computational photography (Android Lens Blur, iPhone Portrait Mode), panorama construction (Google Photo Spheres), face detection, expression detection (smile), Snapchat filters (face tracking), </a:t>
            </a:r>
            <a:r>
              <a:rPr lang="en-US" sz="2000" dirty="0" err="1"/>
              <a:t>FaceID</a:t>
            </a:r>
            <a:r>
              <a:rPr lang="en-US" sz="2000" dirty="0"/>
              <a:t> (iPhone), Night Sight (Pixel), iPhone 12 Pro (LiDAR)</a:t>
            </a:r>
          </a:p>
          <a:p>
            <a:pPr marL="0" indent="0">
              <a:buNone/>
            </a:pPr>
            <a:r>
              <a:rPr lang="en-US" sz="2000" b="1" dirty="0"/>
              <a:t>Web:</a:t>
            </a:r>
            <a:r>
              <a:rPr lang="en-US" sz="2000" i="1" dirty="0"/>
              <a:t>  </a:t>
            </a:r>
            <a:r>
              <a:rPr lang="en-US" sz="2000" dirty="0"/>
              <a:t>Image search, Google photos (face recognition, object recognition, scene recognition, </a:t>
            </a:r>
            <a:r>
              <a:rPr lang="en-US" sz="2000" dirty="0" err="1"/>
              <a:t>geolocalization</a:t>
            </a:r>
            <a:r>
              <a:rPr lang="en-US" sz="2000" dirty="0"/>
              <a:t> from vision), Facebook (image captioning), Google maps aerial imaging (image stitching), YouTube (content categorization)</a:t>
            </a:r>
          </a:p>
          <a:p>
            <a:pPr marL="0" indent="0">
              <a:buNone/>
            </a:pPr>
            <a:r>
              <a:rPr lang="en-US" sz="2000" b="1" dirty="0"/>
              <a:t>VR/AR:</a:t>
            </a:r>
            <a:r>
              <a:rPr lang="en-US" sz="2000" b="1" i="1" dirty="0"/>
              <a:t>  </a:t>
            </a:r>
            <a:r>
              <a:rPr lang="en-US" sz="2000" dirty="0"/>
              <a:t>Outside-in tracking (HTC VIVE), inside out tracking (simultaneous localization and mapping, HoloLens), object occlusion (dense depth estimation)</a:t>
            </a:r>
          </a:p>
          <a:p>
            <a:pPr marL="0" indent="0">
              <a:buNone/>
            </a:pPr>
            <a:r>
              <a:rPr lang="en-US" sz="2000" b="1" dirty="0"/>
              <a:t>Motion:  </a:t>
            </a:r>
            <a:r>
              <a:rPr lang="en-US" sz="2000" dirty="0"/>
              <a:t>Kinect, full body tracking of skeleton, gesture recognition, virtual try-on</a:t>
            </a:r>
          </a:p>
          <a:p>
            <a:pPr marL="0" indent="0">
              <a:buNone/>
            </a:pPr>
            <a:r>
              <a:rPr lang="en-US" sz="2000" b="1" dirty="0"/>
              <a:t>Medical imaging:  </a:t>
            </a:r>
            <a:r>
              <a:rPr lang="en-US" sz="2000" dirty="0"/>
              <a:t>CAT / MRI reconstruction, assisted diagnosis, automatic pathology, </a:t>
            </a:r>
            <a:r>
              <a:rPr lang="en-US" sz="2000" dirty="0" err="1"/>
              <a:t>connectomics</a:t>
            </a:r>
            <a:r>
              <a:rPr lang="en-US" sz="2000" dirty="0"/>
              <a:t>, endoscopic surgery</a:t>
            </a:r>
          </a:p>
          <a:p>
            <a:pPr marL="0" indent="0">
              <a:buNone/>
            </a:pPr>
            <a:r>
              <a:rPr lang="en-US" sz="2000" b="1" dirty="0"/>
              <a:t>Industry:  </a:t>
            </a:r>
            <a:r>
              <a:rPr lang="en-US" sz="2000" dirty="0"/>
              <a:t>Vision-based robotics (marker-based), machine-assisted router (jig), automated post, ANPR (number plates), surveillance, drones, shopping</a:t>
            </a:r>
          </a:p>
          <a:p>
            <a:pPr marL="0" indent="0">
              <a:buNone/>
            </a:pPr>
            <a:r>
              <a:rPr lang="en-US" sz="2000" b="1" dirty="0"/>
              <a:t>Transportation:  </a:t>
            </a:r>
            <a:r>
              <a:rPr lang="en-US" sz="2000" dirty="0"/>
              <a:t>Assisted driving (everything), face tracking/iris dilation for </a:t>
            </a:r>
            <a:r>
              <a:rPr lang="en-US" sz="2000" dirty="0" err="1"/>
              <a:t>drunkeness</a:t>
            </a:r>
            <a:r>
              <a:rPr lang="en-US" sz="2000" dirty="0"/>
              <a:t>, drowsiness, automated distribution (all modes)</a:t>
            </a:r>
          </a:p>
          <a:p>
            <a:pPr marL="0" indent="0">
              <a:buNone/>
            </a:pPr>
            <a:r>
              <a:rPr lang="en-US" sz="2000" b="1" dirty="0"/>
              <a:t>Media:  </a:t>
            </a:r>
            <a:r>
              <a:rPr lang="en-US" sz="2000" dirty="0"/>
              <a:t>Visual effects for film, TV (reconstruction), virtual sports replay (reconstruction), semantics-based auto edits (reconstruction, recognition)</a:t>
            </a:r>
          </a:p>
        </p:txBody>
      </p:sp>
    </p:spTree>
    <p:extLst>
      <p:ext uri="{BB962C8B-B14F-4D97-AF65-F5344CB8AC3E}">
        <p14:creationId xmlns:p14="http://schemas.microsoft.com/office/powerpoint/2010/main" val="209499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Optical character recognition (OCR)</a:t>
            </a:r>
          </a:p>
        </p:txBody>
      </p:sp>
      <p:pic>
        <p:nvPicPr>
          <p:cNvPr id="21507" name="Picture 3" descr="asamples"/>
          <p:cNvPicPr>
            <a:picLocks noChangeAspect="1" noChangeArrowheads="1" noCrop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4600" y="2220753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3506" y="4563585"/>
            <a:ext cx="3379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Mail digit recognition, AT&amp;T labs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  <a:hlinkClick r:id="rId10"/>
              </a:rPr>
              <a:t>http://www.research.att.com/~yann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/</a:t>
            </a:r>
          </a:p>
        </p:txBody>
      </p:sp>
      <p:sp>
        <p:nvSpPr>
          <p:cNvPr id="2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772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charset="0"/>
              </a:rPr>
              <a:t>Technology to convert images of text into text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charset="0"/>
              </a:rPr>
              <a:t>   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If you have a scanner, it probably came with OCR software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1510" name="Picture 6" descr="California_license_plate_ANP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11" cstate="print"/>
          <a:srcRect t="65793"/>
          <a:stretch/>
        </p:blipFill>
        <p:spPr bwMode="auto">
          <a:xfrm>
            <a:off x="592700" y="5144610"/>
            <a:ext cx="3581400" cy="94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539" y="6167755"/>
            <a:ext cx="4513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License plate readers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prstClr val="black"/>
                </a:solidFill>
                <a:latin typeface="Arial" charset="0"/>
                <a:hlinkClick r:id="rId12"/>
              </a:rPr>
              <a:t>http://en.wikipedia.org/wiki/Automatic_number_plate_recognition</a:t>
            </a:r>
            <a:endParaRPr lang="en-US" sz="1200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4E917-FB23-4939-ACCA-2E551BB042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2513" y="2207880"/>
            <a:ext cx="2520487" cy="4619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E83CCC-4393-4645-B222-108FB66DFD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6677" y="2207881"/>
            <a:ext cx="1303133" cy="320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9B876-D143-4EBF-9AFA-58486757825F}"/>
              </a:ext>
            </a:extLst>
          </p:cNvPr>
          <p:cNvSpPr txBox="1"/>
          <p:nvPr/>
        </p:nvSpPr>
        <p:spPr>
          <a:xfrm>
            <a:off x="4756802" y="2636520"/>
            <a:ext cx="1393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Live</a:t>
            </a:r>
            <a:br>
              <a:rPr lang="en-US" sz="2000" dirty="0"/>
            </a:br>
            <a:r>
              <a:rPr lang="en-US" sz="2000" dirty="0"/>
              <a:t>Camera</a:t>
            </a:r>
            <a:br>
              <a:rPr lang="en-US" sz="2000" dirty="0"/>
            </a:br>
            <a:r>
              <a:rPr lang="en-US" sz="2000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4214014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Face detection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5105400"/>
            <a:ext cx="7772400" cy="1295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Almost all digital cameras detect faces</a:t>
            </a:r>
          </a:p>
          <a:p>
            <a:pPr eaLnBrk="1" hangingPunct="1"/>
            <a:r>
              <a:rPr lang="en-US" dirty="0"/>
              <a:t>Snapchat face filters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9427"/>
            <a:ext cx="4114800" cy="226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0200"/>
            <a:ext cx="3503530" cy="30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20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Smile detection</a:t>
            </a:r>
          </a:p>
        </p:txBody>
      </p:sp>
      <p:pic>
        <p:nvPicPr>
          <p:cNvPr id="23556" name="Picture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4920" y="2550796"/>
            <a:ext cx="8494160" cy="36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4919" y="1393351"/>
            <a:ext cx="8508761" cy="119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1050" y="6278563"/>
            <a:ext cx="4730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charset="0"/>
                <a:hlinkClick r:id="rId9"/>
              </a:rPr>
              <a:t>Sony Cyber-shot® T70 Digital Still Camera </a:t>
            </a:r>
            <a:endParaRPr lang="en-US" sz="20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385441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Object recognition (in supermarkets)</a:t>
            </a:r>
          </a:p>
        </p:txBody>
      </p:sp>
      <p:pic>
        <p:nvPicPr>
          <p:cNvPr id="2" name="Introducing Amazon Go and the world’s most advanced shopping technology (Max 720p)">
            <a:hlinkClick r:id="" action="ppaction://media"/>
            <a:extLst>
              <a:ext uri="{FF2B5EF4-FFF2-40B4-BE49-F238E27FC236}">
                <a16:creationId xmlns:a16="http://schemas.microsoft.com/office/drawing/2014/main" id="{3BE1A163-A430-41F7-80F4-B3F2EBD360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78278.566600000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0230" y="17526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75811-97EE-47A4-BCFD-EA77C2DF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EC33E-2433-4D93-9A5E-DDB5D05A0A52}"/>
              </a:ext>
            </a:extLst>
          </p:cNvPr>
          <p:cNvSpPr txBox="1"/>
          <p:nvPr/>
        </p:nvSpPr>
        <p:spPr>
          <a:xfrm>
            <a:off x="1219200" y="4572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does it work?		</a:t>
            </a:r>
            <a:r>
              <a:rPr lang="en-US" sz="2800" strike="sngStrike" dirty="0"/>
              <a:t>Think-Pair-Share</a:t>
            </a:r>
            <a:r>
              <a:rPr lang="en-US" sz="2800" dirty="0"/>
              <a:t> Chat</a:t>
            </a:r>
            <a:endParaRPr lang="en-US" sz="2800" strike="sngStrike" dirty="0"/>
          </a:p>
        </p:txBody>
      </p:sp>
    </p:spTree>
    <p:extLst>
      <p:ext uri="{BB962C8B-B14F-4D97-AF65-F5344CB8AC3E}">
        <p14:creationId xmlns:p14="http://schemas.microsoft.com/office/powerpoint/2010/main" val="408240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</a:t>
            </a:r>
          </a:p>
          <a:p>
            <a:r>
              <a:t>computer vision?</a:t>
            </a:r>
          </a:p>
        </p:txBody>
      </p:sp>
    </p:spTree>
    <p:extLst>
      <p:ext uri="{BB962C8B-B14F-4D97-AF65-F5344CB8AC3E}">
        <p14:creationId xmlns:p14="http://schemas.microsoft.com/office/powerpoint/2010/main" val="23871068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EA65-9118-470B-A6C8-6499BB2BB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troducing Amazon Go and the world’s most advanced shopping technology (Max 720p)">
            <a:hlinkClick r:id="" action="ppaction://media"/>
            <a:extLst>
              <a:ext uri="{FF2B5EF4-FFF2-40B4-BE49-F238E27FC236}">
                <a16:creationId xmlns:a16="http://schemas.microsoft.com/office/drawing/2014/main" id="{EF7127D9-D4B8-4C5D-A2D3-A05C72160C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516" end="36950.5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297" y="1600200"/>
            <a:ext cx="8398933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FEE63-9C62-4F38-9293-6C8B76A74D56}"/>
              </a:ext>
            </a:extLst>
          </p:cNvPr>
          <p:cNvSpPr txBox="1"/>
          <p:nvPr/>
        </p:nvSpPr>
        <p:spPr>
          <a:xfrm>
            <a:off x="2974763" y="54864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323584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13C3-E6BF-4208-9279-87504894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37BCF-F06B-4EA5-BC92-71EC79A5E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32DED-577F-4CED-9B3A-EC636CE1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51435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510D0-58A8-4864-8734-ADB50B150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20" t="7037" r="29877" b="76296"/>
          <a:stretch/>
        </p:blipFill>
        <p:spPr>
          <a:xfrm>
            <a:off x="5410200" y="731837"/>
            <a:ext cx="3527212" cy="33067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2A106D-37A2-4AF1-8574-7591D9CB0376}"/>
              </a:ext>
            </a:extLst>
          </p:cNvPr>
          <p:cNvSpPr/>
          <p:nvPr/>
        </p:nvSpPr>
        <p:spPr>
          <a:xfrm>
            <a:off x="2286000" y="366714"/>
            <a:ext cx="1295400" cy="132556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DD25-B363-4378-928B-1159A9967723}"/>
              </a:ext>
            </a:extLst>
          </p:cNvPr>
          <p:cNvSpPr txBox="1"/>
          <p:nvPr/>
        </p:nvSpPr>
        <p:spPr>
          <a:xfrm>
            <a:off x="6400800" y="64770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Vivek Ramanujan</a:t>
            </a:r>
          </a:p>
        </p:txBody>
      </p:sp>
    </p:spTree>
    <p:extLst>
      <p:ext uri="{BB962C8B-B14F-4D97-AF65-F5344CB8AC3E}">
        <p14:creationId xmlns:p14="http://schemas.microsoft.com/office/powerpoint/2010/main" val="1171262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75882"/>
            <a:ext cx="8229600" cy="703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Vision-based biometrics</a:t>
            </a:r>
          </a:p>
        </p:txBody>
      </p:sp>
      <p:pic>
        <p:nvPicPr>
          <p:cNvPr id="25603" name="Picture 3" descr="youngProcessed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43624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matched2002_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57800" y="43624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afghanportrait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90800" y="762000"/>
            <a:ext cx="38100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47800" y="3657313"/>
            <a:ext cx="67373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“</a:t>
            </a:r>
            <a:r>
              <a:rPr lang="en-US" sz="1600" i="1" dirty="0">
                <a:solidFill>
                  <a:prstClr val="black"/>
                </a:solidFill>
                <a:latin typeface="Arial" charset="0"/>
              </a:rPr>
              <a:t>How the Afghan Girl was Identified by Her Iris Patterns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”  </a:t>
            </a:r>
            <a:br>
              <a:rPr lang="en-US" sz="1600" dirty="0">
                <a:solidFill>
                  <a:prstClr val="black"/>
                </a:solidFill>
                <a:latin typeface="Arial" charset="0"/>
              </a:rPr>
            </a:br>
            <a:r>
              <a:rPr lang="en-US" sz="1600" dirty="0">
                <a:solidFill>
                  <a:prstClr val="black"/>
                </a:solidFill>
                <a:latin typeface="Arial" charset="0"/>
              </a:rPr>
              <a:t>Read the </a:t>
            </a:r>
            <a:r>
              <a:rPr lang="en-US" sz="1600" dirty="0">
                <a:solidFill>
                  <a:prstClr val="black"/>
                </a:solidFill>
                <a:latin typeface="Arial" charset="0"/>
                <a:hlinkClick r:id="rId11"/>
              </a:rPr>
              <a:t>story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 (</a:t>
            </a:r>
            <a:r>
              <a:rPr lang="en-US" sz="1600" dirty="0">
                <a:solidFill>
                  <a:prstClr val="black"/>
                </a:solidFill>
                <a:latin typeface="Arial" charset="0"/>
                <a:hlinkClick r:id="rId12"/>
              </a:rPr>
              <a:t>Wikipedia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2674382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Facial login without a password…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3600"/>
            <a:ext cx="5943600" cy="33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2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Facial login without a password…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20585" r="18702" b="15600"/>
          <a:stretch/>
        </p:blipFill>
        <p:spPr>
          <a:xfrm>
            <a:off x="1668780" y="990600"/>
            <a:ext cx="5791200" cy="3387306"/>
          </a:xfrm>
          <a:prstGeom prst="rect">
            <a:avLst/>
          </a:prstGeom>
        </p:spPr>
      </p:pic>
      <p:pic>
        <p:nvPicPr>
          <p:cNvPr id="3" name="Picture 2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806EE919-24BA-4E79-92E1-2C4CEAC4D5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8"/>
          <a:stretch/>
        </p:blipFill>
        <p:spPr>
          <a:xfrm>
            <a:off x="1356515" y="4448442"/>
            <a:ext cx="6507170" cy="2324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C8B43-1153-4C88-AC50-795D38D24D50}"/>
              </a:ext>
            </a:extLst>
          </p:cNvPr>
          <p:cNvSpPr txBox="1"/>
          <p:nvPr/>
        </p:nvSpPr>
        <p:spPr>
          <a:xfrm>
            <a:off x="8092285" y="6127029"/>
            <a:ext cx="10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Liang et al. 2014</a:t>
            </a:r>
          </a:p>
        </p:txBody>
      </p:sp>
    </p:spTree>
    <p:extLst>
      <p:ext uri="{BB962C8B-B14F-4D97-AF65-F5344CB8AC3E}">
        <p14:creationId xmlns:p14="http://schemas.microsoft.com/office/powerpoint/2010/main" val="342265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Object recognition (in mobile phones)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46748" y="1524000"/>
            <a:ext cx="7772400" cy="1066800"/>
          </a:xfrm>
        </p:spPr>
        <p:txBody>
          <a:bodyPr>
            <a:normAutofit/>
          </a:bodyPr>
          <a:lstStyle/>
          <a:p>
            <a:pPr lvl="1" eaLnBrk="1" hangingPunct="1">
              <a:buFont typeface="Arial" charset="0"/>
              <a:buNone/>
            </a:pPr>
            <a:r>
              <a:rPr lang="en-US" dirty="0"/>
              <a:t>e.g., Google Lens</a:t>
            </a:r>
          </a:p>
        </p:txBody>
      </p:sp>
      <p:pic>
        <p:nvPicPr>
          <p:cNvPr id="4" name="Picture 3" descr="A close up of a flower&#10;&#10;Description generated with high confidence">
            <a:extLst>
              <a:ext uri="{FF2B5EF4-FFF2-40B4-BE49-F238E27FC236}">
                <a16:creationId xmlns:a16="http://schemas.microsoft.com/office/drawing/2014/main" id="{6CD1590D-C0C2-40F8-A97E-B6FC488FD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0518" r="32500"/>
          <a:stretch/>
        </p:blipFill>
        <p:spPr>
          <a:xfrm>
            <a:off x="5334000" y="2133600"/>
            <a:ext cx="3124200" cy="4602480"/>
          </a:xfrm>
          <a:prstGeom prst="rect">
            <a:avLst/>
          </a:prstGeom>
        </p:spPr>
      </p:pic>
      <p:pic>
        <p:nvPicPr>
          <p:cNvPr id="6" name="Picture 5" descr="A close up of a street in front of a building&#10;&#10;Description generated with high confidence">
            <a:extLst>
              <a:ext uri="{FF2B5EF4-FFF2-40B4-BE49-F238E27FC236}">
                <a16:creationId xmlns:a16="http://schemas.microsoft.com/office/drawing/2014/main" id="{14B05576-CBD5-4C62-BD91-BDBC9D7FDD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0253" r="30833"/>
          <a:stretch/>
        </p:blipFill>
        <p:spPr>
          <a:xfrm>
            <a:off x="1143000" y="2133600"/>
            <a:ext cx="3581400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7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from images</a:t>
            </a:r>
          </a:p>
        </p:txBody>
      </p:sp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4394200" y="6488113"/>
            <a:ext cx="4749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Building Rome in a Day: Agarwal et al. 2009</a:t>
            </a:r>
          </a:p>
        </p:txBody>
      </p:sp>
      <p:pic>
        <p:nvPicPr>
          <p:cNvPr id="10" name="stpeter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4" cstate="print"/>
          <a:srcRect l="23152" t="11819" r="26555" b="11676"/>
          <a:stretch/>
        </p:blipFill>
        <p:spPr>
          <a:xfrm>
            <a:off x="5638800" y="4283763"/>
            <a:ext cx="1905000" cy="20574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61008"/>
            <a:ext cx="3581400" cy="2196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89" y="1451928"/>
            <a:ext cx="4733995" cy="2662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14800"/>
            <a:ext cx="3569970" cy="222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9683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17638"/>
            <a:ext cx="80010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8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56" y="1524000"/>
            <a:ext cx="6942688" cy="41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66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53" y="1600200"/>
            <a:ext cx="7334893" cy="4525963"/>
          </a:xfrm>
        </p:spPr>
      </p:pic>
    </p:spTree>
    <p:extLst>
      <p:ext uri="{BB962C8B-B14F-4D97-AF65-F5344CB8AC3E}">
        <p14:creationId xmlns:p14="http://schemas.microsoft.com/office/powerpoint/2010/main" val="248283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" y="0"/>
            <a:ext cx="911802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What a person sees"/>
          <p:cNvSpPr txBox="1"/>
          <p:nvPr/>
        </p:nvSpPr>
        <p:spPr>
          <a:xfrm>
            <a:off x="3307934" y="6447714"/>
            <a:ext cx="15933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What a person sees</a:t>
            </a:r>
          </a:p>
        </p:txBody>
      </p:sp>
    </p:spTree>
    <p:extLst>
      <p:ext uri="{BB962C8B-B14F-4D97-AF65-F5344CB8AC3E}">
        <p14:creationId xmlns:p14="http://schemas.microsoft.com/office/powerpoint/2010/main" val="22903930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shape capture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" y="1600200"/>
            <a:ext cx="8235462" cy="48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24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effects: motion capture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6519862" cy="5433219"/>
          </a:xfrm>
        </p:spPr>
      </p:pic>
    </p:spTree>
    <p:extLst>
      <p:ext uri="{BB962C8B-B14F-4D97-AF65-F5344CB8AC3E}">
        <p14:creationId xmlns:p14="http://schemas.microsoft.com/office/powerpoint/2010/main" val="1002407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Games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Object Recognition: </a:t>
            </a:r>
            <a:r>
              <a:rPr lang="en-US" sz="2400" dirty="0">
                <a:hlinkClick r:id="rId2"/>
              </a:rPr>
              <a:t>http://www.youtube.com/watch?feature=iv&amp;v=fQ59dXOo63o</a:t>
            </a:r>
            <a:endParaRPr lang="en-US" sz="2400" dirty="0">
              <a:hlinkClick r:id="rId3"/>
            </a:endParaRPr>
          </a:p>
          <a:p>
            <a:pPr marL="0" indent="0">
              <a:buNone/>
            </a:pPr>
            <a:r>
              <a:rPr lang="en-US" sz="2400" dirty="0"/>
              <a:t>Mario: </a:t>
            </a:r>
            <a:r>
              <a:rPr lang="en-US" sz="2400" dirty="0">
                <a:hlinkClick r:id="rId3"/>
              </a:rPr>
              <a:t>http://www.youtube.com/watch?v=8CTJL5lUjHg</a:t>
            </a:r>
            <a:endParaRPr lang="en-US" sz="2400" dirty="0">
              <a:hlinkClick r:id="rId4"/>
            </a:endParaRPr>
          </a:p>
          <a:p>
            <a:pPr marL="0" indent="0">
              <a:buNone/>
            </a:pPr>
            <a:r>
              <a:rPr lang="en-US" sz="2400" dirty="0"/>
              <a:t>3D: </a:t>
            </a:r>
            <a:r>
              <a:rPr lang="en-US" sz="2400" dirty="0">
                <a:hlinkClick r:id="rId4"/>
              </a:rPr>
              <a:t>http://www.youtube.com/watch?v=7QrnwoO1-8A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Robot: </a:t>
            </a:r>
            <a:r>
              <a:rPr lang="en-US" sz="2400" dirty="0">
                <a:hlinkClick r:id="rId5"/>
              </a:rPr>
              <a:t>http://www.youtube.com/watch?v=w8BmgtMKFbY</a:t>
            </a:r>
            <a:endParaRPr lang="en-US" sz="2400" dirty="0"/>
          </a:p>
        </p:txBody>
      </p:sp>
      <p:pic>
        <p:nvPicPr>
          <p:cNvPr id="34821" name="Picture 4" descr="http://xbox360media.ign.com/xbox360/image/article/111/1112845/dance-central-20100816111932700-00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34348" y="3962400"/>
            <a:ext cx="4466752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" y="3962400"/>
            <a:ext cx="3991790" cy="2509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450497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2819400" cy="1143000"/>
          </a:xfrm>
        </p:spPr>
        <p:txBody>
          <a:bodyPr/>
          <a:lstStyle/>
          <a:p>
            <a:pPr eaLnBrk="1" hangingPunct="1"/>
            <a:r>
              <a:rPr lang="en-US" dirty="0"/>
              <a:t>Sports</a:t>
            </a:r>
          </a:p>
        </p:txBody>
      </p:sp>
      <p:pic>
        <p:nvPicPr>
          <p:cNvPr id="30724" name="Picture 5" descr="first-down-lin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4641" y="2941618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30480" y="5854363"/>
            <a:ext cx="42716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 err="1">
                <a:solidFill>
                  <a:prstClr val="black"/>
                </a:solidFill>
                <a:latin typeface="Arial" charset="0"/>
              </a:rPr>
              <a:t>Sportvision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 first down line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Nice </a:t>
            </a:r>
            <a:r>
              <a:rPr lang="en-US" sz="1600" dirty="0">
                <a:solidFill>
                  <a:prstClr val="black"/>
                </a:solidFill>
                <a:latin typeface="Arial" charset="0"/>
                <a:hlinkClick r:id="rId9"/>
              </a:rPr>
              <a:t>explanation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 on </a:t>
            </a:r>
            <a:r>
              <a:rPr lang="en-US" sz="1600" dirty="0">
                <a:solidFill>
                  <a:prstClr val="black"/>
                </a:solidFill>
                <a:latin typeface="Arial" charset="0"/>
                <a:hlinkClick r:id="rId10"/>
              </a:rPr>
              <a:t>www.howstuffworks.com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CC3F4-0B18-4B26-8E91-4EAD3BA54950}"/>
              </a:ext>
            </a:extLst>
          </p:cNvPr>
          <p:cNvSpPr txBox="1"/>
          <p:nvPr/>
        </p:nvSpPr>
        <p:spPr>
          <a:xfrm>
            <a:off x="381000" y="2347576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Virtual pitch markings</a:t>
            </a:r>
          </a:p>
        </p:txBody>
      </p:sp>
      <p:pic>
        <p:nvPicPr>
          <p:cNvPr id="4098" name="Picture 2" descr="Canonâs Free Viewpoint Video System promises total immersion">
            <a:extLst>
              <a:ext uri="{FF2B5EF4-FFF2-40B4-BE49-F238E27FC236}">
                <a16:creationId xmlns:a16="http://schemas.microsoft.com/office/drawing/2014/main" id="{2695F87A-A22E-4282-9AF5-BDE8EF36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20" y="168925"/>
            <a:ext cx="2989580" cy="19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05ADB8-3EDE-40C6-AF7B-2238FC19C085}"/>
              </a:ext>
            </a:extLst>
          </p:cNvPr>
          <p:cNvSpPr txBox="1"/>
          <p:nvPr/>
        </p:nvSpPr>
        <p:spPr>
          <a:xfrm>
            <a:off x="4991100" y="233261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Free viewpoint video</a:t>
            </a:r>
          </a:p>
        </p:txBody>
      </p:sp>
      <p:pic>
        <p:nvPicPr>
          <p:cNvPr id="3" name="Canon_Soccer_FreeViewpointVideo">
            <a:hlinkClick r:id="" action="ppaction://media"/>
            <a:extLst>
              <a:ext uri="{FF2B5EF4-FFF2-40B4-BE49-F238E27FC236}">
                <a16:creationId xmlns:a16="http://schemas.microsoft.com/office/drawing/2014/main" id="{442840C1-8A91-4AF7-AA4F-508774F4C7FF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33520" y="2926041"/>
            <a:ext cx="50800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1DC6B3-0BCA-498B-86B8-049466251DF3}"/>
              </a:ext>
            </a:extLst>
          </p:cNvPr>
          <p:cNvSpPr txBox="1"/>
          <p:nvPr/>
        </p:nvSpPr>
        <p:spPr>
          <a:xfrm>
            <a:off x="7710805" y="5823546"/>
            <a:ext cx="233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[Canon 2017]</a:t>
            </a:r>
          </a:p>
        </p:txBody>
      </p:sp>
    </p:spTree>
    <p:extLst>
      <p:ext uri="{BB962C8B-B14F-4D97-AF65-F5344CB8AC3E}">
        <p14:creationId xmlns:p14="http://schemas.microsoft.com/office/powerpoint/2010/main" val="400335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Medical imaging</a:t>
            </a:r>
          </a:p>
        </p:txBody>
      </p:sp>
      <p:pic>
        <p:nvPicPr>
          <p:cNvPr id="38915" name="Picture 4" descr="mybrain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616075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8788" y="1947863"/>
            <a:ext cx="4494212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59425" y="5105400"/>
            <a:ext cx="21494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Image guided surgery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Grimson et al., MIT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8918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11313" y="5210175"/>
            <a:ext cx="1209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3D imaging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MRI, 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209180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AutoCars</a:t>
            </a:r>
            <a:r>
              <a:rPr lang="en-US" dirty="0"/>
              <a:t> - Uber bought CMU’s lab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2911"/>
            <a:ext cx="8229600" cy="4320540"/>
          </a:xfrm>
        </p:spPr>
      </p:pic>
    </p:spTree>
    <p:extLst>
      <p:ext uri="{BB962C8B-B14F-4D97-AF65-F5344CB8AC3E}">
        <p14:creationId xmlns:p14="http://schemas.microsoft.com/office/powerpoint/2010/main" val="1805787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75" y="438150"/>
            <a:ext cx="94297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1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C99E-CC25-414F-9DA7-F2DCBA7B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 parked on the side of a building&#10;&#10;Description generated with very high confidence">
            <a:extLst>
              <a:ext uri="{FF2B5EF4-FFF2-40B4-BE49-F238E27FC236}">
                <a16:creationId xmlns:a16="http://schemas.microsoft.com/office/drawing/2014/main" id="{A60AC634-F2E5-482A-BDD2-495E7A5F9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816901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Industrial robots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828800"/>
            <a:ext cx="46450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Box 6"/>
          <p:cNvSpPr txBox="1">
            <a:spLocks noChangeArrowheads="1"/>
          </p:cNvSpPr>
          <p:nvPr/>
        </p:nvSpPr>
        <p:spPr bwMode="auto">
          <a:xfrm>
            <a:off x="1533525" y="6019800"/>
            <a:ext cx="5476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Vision-guided robots position nut runners on wheels</a:t>
            </a:r>
          </a:p>
        </p:txBody>
      </p:sp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667000"/>
            <a:ext cx="28670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958241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Vision in </a:t>
            </a:r>
            <a:r>
              <a:rPr lang="en-US" dirty="0" err="1"/>
              <a:t>spaaaaace</a:t>
            </a:r>
            <a:endParaRPr lang="en-US" dirty="0"/>
          </a:p>
        </p:txBody>
      </p:sp>
      <p:pic>
        <p:nvPicPr>
          <p:cNvPr id="35844" name="Picture 6" descr="1198865273_31824-1_Sol1369A_WestValley_L257F_b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1276350"/>
            <a:ext cx="8534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4495800"/>
            <a:ext cx="8001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latin typeface="Arial" charset="0"/>
              </a:rPr>
              <a:t>Vision systems (JPL) used for several tasks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Panorama stitching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3D terrain modeling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Obstacle detection, position tracking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For more, read “</a:t>
            </a:r>
            <a:r>
              <a:rPr lang="en-US" sz="2000" dirty="0">
                <a:solidFill>
                  <a:prstClr val="black"/>
                </a:solidFill>
                <a:latin typeface="Arial" charset="0"/>
                <a:hlinkClick r:id="rId9"/>
              </a:rPr>
              <a:t>Computer Vision on Mars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” by 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</a:rPr>
              <a:t>Matthies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 et al.</a:t>
            </a:r>
          </a:p>
        </p:txBody>
      </p:sp>
      <p:sp>
        <p:nvSpPr>
          <p:cNvPr id="35846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3609975"/>
            <a:ext cx="7772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NASA'S Mars Exploration Rover Spirit 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captured this westward view from atop </a:t>
            </a:r>
            <a:br>
              <a:rPr lang="en-US" sz="1600">
                <a:solidFill>
                  <a:prstClr val="black"/>
                </a:solidFill>
                <a:latin typeface="Arial" charset="0"/>
              </a:rPr>
            </a:br>
            <a:r>
              <a:rPr lang="en-US" sz="1600">
                <a:solidFill>
                  <a:prstClr val="black"/>
                </a:solidFill>
                <a:latin typeface="Arial" charset="0"/>
              </a:rPr>
              <a:t>a low plateau where Spirit spent the closing months of 2007.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  <p:pic>
        <p:nvPicPr>
          <p:cNvPr id="8" name="Picture 12" descr="Image:NASA Mars Rover.jpg">
            <a:hlinkClick r:id="rId11"/>
            <a:extLst>
              <a:ext uri="{FF2B5EF4-FFF2-40B4-BE49-F238E27FC236}">
                <a16:creationId xmlns:a16="http://schemas.microsoft.com/office/drawing/2014/main" id="{B95A3132-EA62-4FA0-ADBB-4D6261217E78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09741" y="128588"/>
            <a:ext cx="142945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94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" y="682285"/>
            <a:ext cx="1837863" cy="185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" y="2503304"/>
            <a:ext cx="1837862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04" y="682285"/>
            <a:ext cx="1837862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61" y="2503303"/>
            <a:ext cx="1837862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77" y="682285"/>
            <a:ext cx="1837862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722" y="2503303"/>
            <a:ext cx="1837863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503" y="682283"/>
            <a:ext cx="1837863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60" y="2503302"/>
            <a:ext cx="1837863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068" y="684953"/>
            <a:ext cx="1837862" cy="185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825" y="2505972"/>
            <a:ext cx="1837863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9509"/>
            <a:ext cx="1837862" cy="185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15" y="4339509"/>
            <a:ext cx="1837863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447" y="4339509"/>
            <a:ext cx="1837862" cy="185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14" y="4339507"/>
            <a:ext cx="1837862" cy="185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79" y="4342178"/>
            <a:ext cx="1837863" cy="185139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What a computer sees"/>
          <p:cNvSpPr txBox="1"/>
          <p:nvPr/>
        </p:nvSpPr>
        <p:spPr>
          <a:xfrm>
            <a:off x="3060192" y="6332292"/>
            <a:ext cx="17921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What a computer sees</a:t>
            </a:r>
          </a:p>
        </p:txBody>
      </p:sp>
    </p:spTree>
    <p:extLst>
      <p:ext uri="{BB962C8B-B14F-4D97-AF65-F5344CB8AC3E}">
        <p14:creationId xmlns:p14="http://schemas.microsoft.com/office/powerpoint/2010/main" val="291759913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1/1b/The_first_panorama_from_the_far_side_of_the_moon.jpg">
            <a:extLst>
              <a:ext uri="{FF2B5EF4-FFF2-40B4-BE49-F238E27FC236}">
                <a16:creationId xmlns:a16="http://schemas.microsoft.com/office/drawing/2014/main" id="{F00A9952-B9AC-494F-AAA8-C875A672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0800000">
            <a:off x="0" y="0"/>
            <a:ext cx="91440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1/1b/The_first_panorama_from_the_far_side_of_the_moon.jpg">
            <a:extLst>
              <a:ext uri="{FF2B5EF4-FFF2-40B4-BE49-F238E27FC236}">
                <a16:creationId xmlns:a16="http://schemas.microsoft.com/office/drawing/2014/main" id="{5F5DFBED-3C8C-43B4-965D-F7A41C789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7"/>
          <a:stretch/>
        </p:blipFill>
        <p:spPr bwMode="auto">
          <a:xfrm>
            <a:off x="0" y="4697752"/>
            <a:ext cx="9144000" cy="221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60480-4211-4CD6-9CA8-EF3F271D7FA2}"/>
              </a:ext>
            </a:extLst>
          </p:cNvPr>
          <p:cNvSpPr txBox="1"/>
          <p:nvPr/>
        </p:nvSpPr>
        <p:spPr>
          <a:xfrm>
            <a:off x="2971800" y="2828835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2019 Chang-e 4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Moon Lander</a:t>
            </a:r>
          </a:p>
        </p:txBody>
      </p:sp>
    </p:spTree>
    <p:extLst>
      <p:ext uri="{BB962C8B-B14F-4D97-AF65-F5344CB8AC3E}">
        <p14:creationId xmlns:p14="http://schemas.microsoft.com/office/powerpoint/2010/main" val="4233867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starship robot image">
            <a:extLst>
              <a:ext uri="{FF2B5EF4-FFF2-40B4-BE49-F238E27FC236}">
                <a16:creationId xmlns:a16="http://schemas.microsoft.com/office/drawing/2014/main" id="{20BBB5DA-920A-4488-9223-DE5D80703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8" b="90000" l="33200" r="65900">
                        <a14:foregroundMark x1="51300" y1="6452" x2="47700" y2="3871"/>
                        <a14:foregroundMark x1="51000" y1="3871" x2="51200" y2="2742"/>
                        <a14:foregroundMark x1="56700" y1="47581" x2="44500" y2="46129"/>
                        <a14:foregroundMark x1="39900" y1="48548" x2="51300" y2="44839"/>
                        <a14:foregroundMark x1="50300" y1="45000" x2="38500" y2="48548"/>
                        <a14:foregroundMark x1="52300" y1="44032" x2="37800" y2="49032"/>
                        <a14:foregroundMark x1="37300" y1="48065" x2="42900" y2="43226"/>
                        <a14:foregroundMark x1="42900" y1="43226" x2="49100" y2="44516"/>
                        <a14:foregroundMark x1="49100" y1="44516" x2="39400" y2="47742"/>
                        <a14:foregroundMark x1="55900" y1="44355" x2="62100" y2="44677"/>
                        <a14:foregroundMark x1="62100" y1="44677" x2="62600" y2="50968"/>
                        <a14:foregroundMark x1="51800" y1="10323" x2="52000" y2="8548"/>
                        <a14:foregroundMark x1="50600" y1="968" x2="52300" y2="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45" r="30000"/>
          <a:stretch/>
        </p:blipFill>
        <p:spPr bwMode="auto">
          <a:xfrm flipH="1">
            <a:off x="6167258" y="2362200"/>
            <a:ext cx="3389916" cy="51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120611"/>
            <a:ext cx="8229600" cy="5349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Mobile robots</a:t>
            </a:r>
          </a:p>
        </p:txBody>
      </p:sp>
      <p:sp>
        <p:nvSpPr>
          <p:cNvPr id="37891" name="AutoShape 6" descr="2_on_1_melee2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8386763" y="2481263"/>
            <a:ext cx="29686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7892" name="AutoShape 8" descr="2_on_1_melee2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386763" y="2481263"/>
            <a:ext cx="29686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7893" name="Picture 9" descr="2_on_1_melee2">
            <a:hlinkClick r:id="rId10" action="ppaction://hlinkfile"/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4643" y="866775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4643" y="484619"/>
            <a:ext cx="23320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  <a:hlinkClick r:id="rId12"/>
              </a:rPr>
              <a:t>http://www.robocup.org/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789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30690" y="791679"/>
            <a:ext cx="2296920" cy="2780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8" name="TextBox 9"/>
          <p:cNvSpPr txBox="1">
            <a:spLocks noChangeArrowheads="1"/>
          </p:cNvSpPr>
          <p:nvPr/>
        </p:nvSpPr>
        <p:spPr bwMode="auto">
          <a:xfrm>
            <a:off x="6639719" y="1133475"/>
            <a:ext cx="18954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Saxena et al. 2008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  <a:hlinkClick r:id="rId14"/>
              </a:rPr>
              <a:t>STAIR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 at Stanford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0043" y="3603551"/>
            <a:ext cx="3231357" cy="3081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415" y="6243963"/>
            <a:ext cx="1904789" cy="485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38049-E7EB-4DFA-80DA-FCE983933D3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161" t="3599" b="-1"/>
          <a:stretch/>
        </p:blipFill>
        <p:spPr>
          <a:xfrm>
            <a:off x="7498080" y="4023360"/>
            <a:ext cx="1737457" cy="503680"/>
          </a:xfrm>
          <a:prstGeom prst="rect">
            <a:avLst/>
          </a:prstGeom>
        </p:spPr>
      </p:pic>
      <p:pic>
        <p:nvPicPr>
          <p:cNvPr id="5122" name="Picture 2" descr="Skydio 2 drone">
            <a:extLst>
              <a:ext uri="{FF2B5EF4-FFF2-40B4-BE49-F238E27FC236}">
                <a16:creationId xmlns:a16="http://schemas.microsoft.com/office/drawing/2014/main" id="{6994462D-27E6-4E01-A636-62481C64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4896">
            <a:off x="3076660" y="3900061"/>
            <a:ext cx="4295446" cy="14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820FA-5D2A-4847-8EFB-07EDEF7EEF5A}"/>
              </a:ext>
            </a:extLst>
          </p:cNvPr>
          <p:cNvSpPr txBox="1"/>
          <p:nvPr/>
        </p:nvSpPr>
        <p:spPr>
          <a:xfrm>
            <a:off x="4099558" y="5624955"/>
            <a:ext cx="2296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Skydio</a:t>
            </a:r>
            <a:r>
              <a:rPr lang="en-US" dirty="0"/>
              <a:t> 2 drone</a:t>
            </a:r>
          </a:p>
          <a:p>
            <a:r>
              <a:rPr lang="en-US" dirty="0"/>
              <a:t>6x fisheye cameras for obstacle avoidance</a:t>
            </a:r>
          </a:p>
          <a:p>
            <a:r>
              <a:rPr lang="en-US" dirty="0"/>
              <a:t>Onboard NVIDIA GPU</a:t>
            </a:r>
          </a:p>
        </p:txBody>
      </p:sp>
    </p:spTree>
    <p:extLst>
      <p:ext uri="{BB962C8B-B14F-4D97-AF65-F5344CB8AC3E}">
        <p14:creationId xmlns:p14="http://schemas.microsoft.com/office/powerpoint/2010/main" val="484533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06"/>
            <a:ext cx="8229600" cy="884238"/>
          </a:xfrm>
        </p:spPr>
        <p:txBody>
          <a:bodyPr>
            <a:normAutofit fontScale="90000"/>
          </a:bodyPr>
          <a:lstStyle/>
          <a:p>
            <a:r>
              <a:rPr lang="en-US" dirty="0"/>
              <a:t>Augmented Reality and Virtual Reality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16293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 HoloLens, Oculus, Magic Leap,</a:t>
            </a:r>
          </a:p>
          <a:p>
            <a:r>
              <a:rPr lang="en-US" dirty="0" err="1"/>
              <a:t>ARCore</a:t>
            </a:r>
            <a:r>
              <a:rPr lang="en-US" dirty="0"/>
              <a:t> / </a:t>
            </a:r>
            <a:r>
              <a:rPr lang="en-US" dirty="0" err="1"/>
              <a:t>ARKit</a:t>
            </a:r>
            <a:r>
              <a:rPr lang="en-US" dirty="0"/>
              <a:t> </a:t>
            </a: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8C461B11-AFCB-44A9-87AA-13ABB8A9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0" y="1323233"/>
            <a:ext cx="4751915" cy="26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e the source image">
            <a:extLst>
              <a:ext uri="{FF2B5EF4-FFF2-40B4-BE49-F238E27FC236}">
                <a16:creationId xmlns:a16="http://schemas.microsoft.com/office/drawing/2014/main" id="{290A6F92-12B8-48B0-BC3D-1F251E6DF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22095" r="9237" b="20508"/>
          <a:stretch/>
        </p:blipFill>
        <p:spPr bwMode="auto">
          <a:xfrm>
            <a:off x="5011317" y="1602111"/>
            <a:ext cx="3997682" cy="209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ee the source image">
            <a:extLst>
              <a:ext uri="{FF2B5EF4-FFF2-40B4-BE49-F238E27FC236}">
                <a16:creationId xmlns:a16="http://schemas.microsoft.com/office/drawing/2014/main" id="{2A2EBAA8-99A5-4901-B136-E205D4EF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473" y="4009198"/>
            <a:ext cx="5011316" cy="281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17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C344-BAC4-4EB6-B4BE-54653E84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Augmented Reality and Virtual Reality</a:t>
            </a:r>
          </a:p>
        </p:txBody>
      </p:sp>
      <p:pic>
        <p:nvPicPr>
          <p:cNvPr id="3" name="niantic_projectocclusion">
            <a:hlinkClick r:id="" action="ppaction://media"/>
            <a:extLst>
              <a:ext uri="{FF2B5EF4-FFF2-40B4-BE49-F238E27FC236}">
                <a16:creationId xmlns:a16="http://schemas.microsoft.com/office/drawing/2014/main" id="{E97906D4-6A08-4928-B0BC-A3EBE6B7BD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625" r="36250"/>
          <a:stretch/>
        </p:blipFill>
        <p:spPr>
          <a:xfrm>
            <a:off x="283029" y="1752600"/>
            <a:ext cx="2286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D8631B-1A05-4083-8471-70FCBCAFF4FF}"/>
              </a:ext>
            </a:extLst>
          </p:cNvPr>
          <p:cNvSpPr txBox="1"/>
          <p:nvPr/>
        </p:nvSpPr>
        <p:spPr>
          <a:xfrm>
            <a:off x="854529" y="63246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Niantic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582C6-18DB-4267-91FD-396ACE5984BA}"/>
              </a:ext>
            </a:extLst>
          </p:cNvPr>
          <p:cNvSpPr txBox="1"/>
          <p:nvPr/>
        </p:nvSpPr>
        <p:spPr>
          <a:xfrm>
            <a:off x="-80556" y="1291157"/>
            <a:ext cx="316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Real-time monocular depth estimation and camera tracking</a:t>
            </a:r>
          </a:p>
        </p:txBody>
      </p:sp>
      <p:pic>
        <p:nvPicPr>
          <p:cNvPr id="6" name="oculus_quest_handtracking">
            <a:hlinkClick r:id="" action="ppaction://media"/>
            <a:extLst>
              <a:ext uri="{FF2B5EF4-FFF2-40B4-BE49-F238E27FC236}">
                <a16:creationId xmlns:a16="http://schemas.microsoft.com/office/drawing/2014/main" id="{4F58B1D0-3351-4459-92F2-D0A7C2095D4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387" end="37745.416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7000" y="2209800"/>
            <a:ext cx="6362866" cy="3579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A27E2-CEE8-4F03-9022-E20CF3CD55A9}"/>
              </a:ext>
            </a:extLst>
          </p:cNvPr>
          <p:cNvSpPr txBox="1"/>
          <p:nvPr/>
        </p:nvSpPr>
        <p:spPr>
          <a:xfrm>
            <a:off x="4758774" y="5841166"/>
            <a:ext cx="2179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Oculus (Quest)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C5E45-CAA5-40BA-92EB-B5A9120ED2F5}"/>
              </a:ext>
            </a:extLst>
          </p:cNvPr>
          <p:cNvSpPr txBox="1"/>
          <p:nvPr/>
        </p:nvSpPr>
        <p:spPr>
          <a:xfrm>
            <a:off x="4403898" y="1256323"/>
            <a:ext cx="288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Real-time 3D hand </a:t>
            </a:r>
            <a:br>
              <a:rPr lang="en-US" dirty="0"/>
            </a:br>
            <a:r>
              <a:rPr lang="en-US" dirty="0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55364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Ethos and Scope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0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828800" y="1134314"/>
            <a:ext cx="5486400" cy="4800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2602" y="333103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95600" y="5397399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99184" y="4169611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590602" y="505278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813331" y="1754158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191198" y="4900912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91663" y="3812535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943600" y="791726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3611" y="2171835"/>
            <a:ext cx="4495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Scope of </a:t>
            </a:r>
            <a:br>
              <a:rPr lang="en-US" dirty="0"/>
            </a:br>
            <a:r>
              <a:rPr lang="en-US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2867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3331" y="468040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Neuroscience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842" y="43459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3598" y="535227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Photography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0722" y="609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8226" y="563152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Medical Imaging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0" y="231094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Human Computer Interaction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24200" y="60728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Optics</a:t>
            </a:r>
          </a:p>
        </p:txBody>
      </p:sp>
      <p:sp>
        <p:nvSpPr>
          <p:cNvPr id="23" name="Oval 22"/>
          <p:cNvSpPr/>
          <p:nvPr/>
        </p:nvSpPr>
        <p:spPr>
          <a:xfrm>
            <a:off x="3250538" y="3536083"/>
            <a:ext cx="2862963" cy="163901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Pull from all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them!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A81D73-DD80-4D1D-8983-77D27E6264C0}"/>
              </a:ext>
            </a:extLst>
          </p:cNvPr>
          <p:cNvSpPr/>
          <p:nvPr/>
        </p:nvSpPr>
        <p:spPr>
          <a:xfrm>
            <a:off x="545339" y="1092865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3F248E-6844-4B6F-92D8-D70138DBBB48}"/>
              </a:ext>
            </a:extLst>
          </p:cNvPr>
          <p:cNvSpPr txBox="1"/>
          <p:nvPr/>
        </p:nvSpPr>
        <p:spPr>
          <a:xfrm>
            <a:off x="656373" y="144774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Deep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175B20-5A15-4929-8969-B0C28F9DD82F}"/>
              </a:ext>
            </a:extLst>
          </p:cNvPr>
          <p:cNvSpPr/>
          <p:nvPr/>
        </p:nvSpPr>
        <p:spPr>
          <a:xfrm>
            <a:off x="-6568" y="2668166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F457E8-545D-4BE9-9192-846E3B6F59AB}"/>
              </a:ext>
            </a:extLst>
          </p:cNvPr>
          <p:cNvSpPr txBox="1"/>
          <p:nvPr/>
        </p:nvSpPr>
        <p:spPr>
          <a:xfrm>
            <a:off x="239449" y="312148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Processing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87F58B-525B-4530-9E46-5AB1D625CE42}"/>
              </a:ext>
            </a:extLst>
          </p:cNvPr>
          <p:cNvSpPr/>
          <p:nvPr/>
        </p:nvSpPr>
        <p:spPr>
          <a:xfrm>
            <a:off x="3710922" y="23949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E2632-DE9E-4B63-BEEB-943FF7570237}"/>
              </a:ext>
            </a:extLst>
          </p:cNvPr>
          <p:cNvSpPr txBox="1"/>
          <p:nvPr/>
        </p:nvSpPr>
        <p:spPr>
          <a:xfrm>
            <a:off x="4020828" y="35417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7295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 animBg="1"/>
      <p:bldP spid="16" grpId="0" animBg="1"/>
      <p:bldP spid="15" grpId="0" animBg="1"/>
      <p:bldP spid="18" grpId="0" animBg="1"/>
      <p:bldP spid="19" grpId="0" animBg="1"/>
      <p:bldP spid="14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22" grpId="0"/>
      <p:bldP spid="23" grpId="0" animBg="1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5468" r="26697" b="57873"/>
          <a:stretch/>
        </p:blipFill>
        <p:spPr bwMode="auto">
          <a:xfrm>
            <a:off x="0" y="1413828"/>
            <a:ext cx="8513379" cy="39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62556" y="5638800"/>
            <a:ext cx="661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3"/>
              </a:rPr>
              <a:t>http://szeliski.org/Book/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  <p:extLst>
      <p:ext uri="{BB962C8B-B14F-4D97-AF65-F5344CB8AC3E}">
        <p14:creationId xmlns:p14="http://schemas.microsoft.com/office/powerpoint/2010/main" val="3468213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DF81-6526-41D0-801E-0819ABE4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EEDE56-D0A7-4D87-8931-9056C6227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200" y="1676400"/>
            <a:ext cx="3065392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DD60A-77CC-44F3-8256-A30525C4C16E}"/>
              </a:ext>
            </a:extLst>
          </p:cNvPr>
          <p:cNvSpPr txBox="1"/>
          <p:nvPr/>
        </p:nvSpPr>
        <p:spPr>
          <a:xfrm>
            <a:off x="838200" y="1676400"/>
            <a:ext cx="4114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Klette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Concise Computer Vision</a:t>
            </a:r>
          </a:p>
          <a:p>
            <a:endParaRPr lang="en-US" sz="2800" dirty="0"/>
          </a:p>
          <a:p>
            <a:r>
              <a:rPr lang="en-US" sz="2800" dirty="0"/>
              <a:t>Digital copy at our library</a:t>
            </a:r>
          </a:p>
          <a:p>
            <a:endParaRPr lang="en-US" sz="2800" dirty="0"/>
          </a:p>
          <a:p>
            <a:r>
              <a:rPr lang="en-US" sz="2800" dirty="0"/>
              <a:t>More introductory than </a:t>
            </a:r>
            <a:r>
              <a:rPr lang="en-US" sz="2800" dirty="0" err="1"/>
              <a:t>Szeliski</a:t>
            </a:r>
            <a:r>
              <a:rPr lang="en-US" sz="28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15BBB-E653-4174-9FC6-3B0D7F1039C3}"/>
              </a:ext>
            </a:extLst>
          </p:cNvPr>
          <p:cNvSpPr/>
          <p:nvPr/>
        </p:nvSpPr>
        <p:spPr>
          <a:xfrm>
            <a:off x="2057400" y="1186805"/>
            <a:ext cx="5354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https://ccv.wordpress.fos.auckland.ac.nz/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4429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Ridiculously brief history of computer vision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762000"/>
            <a:ext cx="17526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86400" cy="5486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2400" dirty="0"/>
              <a:t>1966: </a:t>
            </a:r>
            <a:r>
              <a:rPr lang="en-US" sz="2400" dirty="0" err="1"/>
              <a:t>Minsky</a:t>
            </a:r>
            <a:r>
              <a:rPr lang="en-US" sz="2400" dirty="0"/>
              <a:t> assigns computer vision as an undergrad summer project</a:t>
            </a:r>
          </a:p>
          <a:p>
            <a:pPr>
              <a:defRPr/>
            </a:pPr>
            <a:r>
              <a:rPr lang="en-US" sz="2400" dirty="0"/>
              <a:t>1960’s: interpretation of synthetic worlds</a:t>
            </a:r>
          </a:p>
          <a:p>
            <a:pPr>
              <a:defRPr/>
            </a:pPr>
            <a:r>
              <a:rPr lang="en-US" sz="2400" dirty="0"/>
              <a:t>1970’s: some progress on interpreting selected images</a:t>
            </a:r>
          </a:p>
          <a:p>
            <a:pPr>
              <a:defRPr/>
            </a:pPr>
            <a:r>
              <a:rPr lang="en-US" sz="2400" dirty="0"/>
              <a:t>1980’s: ANNs come and go; shift toward geometry and increased mathematical rigor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1990’s: face recognition; statistical analysis in vogue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2000’s: broader recognition; large annotated datasets available; video processing starts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2010’s: Deep learning with </a:t>
            </a:r>
            <a:r>
              <a:rPr lang="en-US" sz="2400" dirty="0" err="1">
                <a:sym typeface="Wingdings" pitchFamily="2" charset="2"/>
              </a:rPr>
              <a:t>ConvNets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2027: My very own robot? (</a:t>
            </a:r>
            <a:r>
              <a:rPr lang="en-US" sz="2400" dirty="0" err="1">
                <a:sym typeface="Wingdings" pitchFamily="2" charset="2"/>
              </a:rPr>
              <a:t>Konidaris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781800" y="2286000"/>
            <a:ext cx="1149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Guzman ‘68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64282" t="2711" r="4964" b="19205"/>
          <a:stretch>
            <a:fillRect/>
          </a:stretch>
        </p:blipFill>
        <p:spPr bwMode="auto">
          <a:xfrm>
            <a:off x="6477000" y="2590800"/>
            <a:ext cx="1863725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781800" y="4343400"/>
            <a:ext cx="15287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Ohta Kanade ‘78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800600"/>
            <a:ext cx="1466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77000" y="6477000"/>
            <a:ext cx="1928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Turk and Pentland ‘91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43950" y="65000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te days">
            <a:extLst>
              <a:ext uri="{FF2B5EF4-FFF2-40B4-BE49-F238E27FC236}">
                <a16:creationId xmlns:a16="http://schemas.microsoft.com/office/drawing/2014/main" id="{BFC3FE24-0BEE-48AC-B1DD-E1ECFB049E91}"/>
              </a:ext>
            </a:extLst>
          </p:cNvPr>
          <p:cNvSpPr txBox="1">
            <a:spLocks/>
          </p:cNvSpPr>
          <p:nvPr/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5625" dirty="0"/>
              <a:t>Topics to be covered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8CAB31-3E1B-4C63-B08B-EBDAC87AF521}"/>
              </a:ext>
            </a:extLst>
          </p:cNvPr>
          <p:cNvGrpSpPr/>
          <p:nvPr/>
        </p:nvGrpSpPr>
        <p:grpSpPr>
          <a:xfrm>
            <a:off x="4842906" y="1830586"/>
            <a:ext cx="3711966" cy="3643335"/>
            <a:chOff x="8166099" y="2921314"/>
            <a:chExt cx="3886201" cy="3962401"/>
          </a:xfrm>
        </p:grpSpPr>
        <p:pic>
          <p:nvPicPr>
            <p:cNvPr id="4" name="image.png" descr="image.png">
              <a:extLst>
                <a:ext uri="{FF2B5EF4-FFF2-40B4-BE49-F238E27FC236}">
                  <a16:creationId xmlns:a16="http://schemas.microsoft.com/office/drawing/2014/main" id="{868974E6-E6F6-4374-95AA-28B980C8E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6099" y="2921314"/>
              <a:ext cx="1905001" cy="1905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" name="image.png" descr="image.png">
              <a:extLst>
                <a:ext uri="{FF2B5EF4-FFF2-40B4-BE49-F238E27FC236}">
                  <a16:creationId xmlns:a16="http://schemas.microsoft.com/office/drawing/2014/main" id="{3C880103-5ED4-41FF-AE36-DCEF6917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7299" y="2921314"/>
              <a:ext cx="1905001" cy="190500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6" name="lenan" descr="lenan">
              <a:extLst>
                <a:ext uri="{FF2B5EF4-FFF2-40B4-BE49-F238E27FC236}">
                  <a16:creationId xmlns:a16="http://schemas.microsoft.com/office/drawing/2014/main" id="{1B1C7792-01AC-4E67-8212-746CA6FC8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099" y="4978714"/>
              <a:ext cx="1905001" cy="1905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lena1" descr="lena1">
              <a:extLst>
                <a:ext uri="{FF2B5EF4-FFF2-40B4-BE49-F238E27FC236}">
                  <a16:creationId xmlns:a16="http://schemas.microsoft.com/office/drawing/2014/main" id="{6A57127B-222A-4305-B368-2492A3DA8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7299" y="4978714"/>
              <a:ext cx="1905001" cy="19050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9" name="10% reduction of points per late day…">
            <a:extLst>
              <a:ext uri="{FF2B5EF4-FFF2-40B4-BE49-F238E27FC236}">
                <a16:creationId xmlns:a16="http://schemas.microsoft.com/office/drawing/2014/main" id="{45B70ED7-A844-4104-A366-1181A2DD4193}"/>
              </a:ext>
            </a:extLst>
          </p:cNvPr>
          <p:cNvSpPr txBox="1">
            <a:spLocks/>
          </p:cNvSpPr>
          <p:nvPr/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en-US" sz="2531" dirty="0"/>
              <a:t>Image processing:</a:t>
            </a:r>
          </a:p>
          <a:p>
            <a:pPr hangingPunct="1"/>
            <a:r>
              <a:rPr lang="en-US" sz="2531" dirty="0"/>
              <a:t>Basics of filtering.</a:t>
            </a:r>
          </a:p>
          <a:p>
            <a:pPr hangingPunct="1"/>
            <a:r>
              <a:rPr lang="en-US" sz="2531" dirty="0"/>
              <a:t>Image pyramids.</a:t>
            </a:r>
          </a:p>
          <a:p>
            <a:pPr hangingPunct="1"/>
            <a:r>
              <a:rPr lang="en-US" sz="2531" dirty="0"/>
              <a:t>Gradients and lines.</a:t>
            </a:r>
          </a:p>
          <a:p>
            <a:pPr hangingPunct="1"/>
            <a:r>
              <a:rPr lang="en-US" sz="2531" dirty="0"/>
              <a:t>Hough transforms.</a:t>
            </a:r>
          </a:p>
        </p:txBody>
      </p:sp>
    </p:spTree>
    <p:extLst>
      <p:ext uri="{BB962C8B-B14F-4D97-AF65-F5344CB8AC3E}">
        <p14:creationId xmlns:p14="http://schemas.microsoft.com/office/powerpoint/2010/main" val="22116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" y="0"/>
            <a:ext cx="911802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Why are we able to interpret this image?"/>
          <p:cNvSpPr txBox="1"/>
          <p:nvPr/>
        </p:nvSpPr>
        <p:spPr>
          <a:xfrm>
            <a:off x="93081" y="6376277"/>
            <a:ext cx="317875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Why are we able to interpret this image?</a:t>
            </a:r>
          </a:p>
        </p:txBody>
      </p:sp>
    </p:spTree>
    <p:extLst>
      <p:ext uri="{BB962C8B-B14F-4D97-AF65-F5344CB8AC3E}">
        <p14:creationId xmlns:p14="http://schemas.microsoft.com/office/powerpoint/2010/main" val="11211469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te days">
            <a:extLst>
              <a:ext uri="{FF2B5EF4-FFF2-40B4-BE49-F238E27FC236}">
                <a16:creationId xmlns:a16="http://schemas.microsoft.com/office/drawing/2014/main" id="{BFC3FE24-0BEE-48AC-B1DD-E1ECFB049E91}"/>
              </a:ext>
            </a:extLst>
          </p:cNvPr>
          <p:cNvSpPr txBox="1">
            <a:spLocks/>
          </p:cNvSpPr>
          <p:nvPr/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5625" dirty="0"/>
              <a:t>Topics to be covered</a:t>
            </a:r>
          </a:p>
        </p:txBody>
      </p:sp>
      <p:sp>
        <p:nvSpPr>
          <p:cNvPr id="9" name="10% reduction of points per late day…">
            <a:extLst>
              <a:ext uri="{FF2B5EF4-FFF2-40B4-BE49-F238E27FC236}">
                <a16:creationId xmlns:a16="http://schemas.microsoft.com/office/drawing/2014/main" id="{45B70ED7-A844-4104-A366-1181A2DD4193}"/>
              </a:ext>
            </a:extLst>
          </p:cNvPr>
          <p:cNvSpPr txBox="1">
            <a:spLocks/>
          </p:cNvSpPr>
          <p:nvPr/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en-US" sz="2531" dirty="0"/>
              <a:t>Feature detection and correspondences:</a:t>
            </a:r>
          </a:p>
          <a:p>
            <a:pPr hangingPunct="1"/>
            <a:r>
              <a:rPr lang="en-US" sz="2531" dirty="0"/>
              <a:t>Corner detection.</a:t>
            </a:r>
          </a:p>
          <a:p>
            <a:pPr hangingPunct="1"/>
            <a:r>
              <a:rPr lang="en-US" sz="2531" dirty="0"/>
              <a:t>SIFT et al.</a:t>
            </a:r>
          </a:p>
          <a:p>
            <a:pPr hangingPunct="1"/>
            <a:r>
              <a:rPr lang="en-US" sz="2531" dirty="0"/>
              <a:t>Feature descriptors.</a:t>
            </a:r>
          </a:p>
          <a:p>
            <a:pPr hangingPunct="1"/>
            <a:r>
              <a:rPr lang="en-US" sz="2531" dirty="0"/>
              <a:t>RANSAC.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B2F323-9BA3-4CAD-9BF5-92505063442D}"/>
              </a:ext>
            </a:extLst>
          </p:cNvPr>
          <p:cNvGrpSpPr/>
          <p:nvPr/>
        </p:nvGrpSpPr>
        <p:grpSpPr>
          <a:xfrm>
            <a:off x="4465855" y="2524041"/>
            <a:ext cx="4348016" cy="3128799"/>
            <a:chOff x="1921943" y="5074163"/>
            <a:chExt cx="4039784" cy="2906998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4077FBFE-39BE-469C-ABBF-2A3DBD95C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1283"/>
            <a:stretch>
              <a:fillRect/>
            </a:stretch>
          </p:blipFill>
          <p:spPr>
            <a:xfrm>
              <a:off x="1921943" y="5074163"/>
              <a:ext cx="4039784" cy="133945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10A32662-02B2-49DC-92E8-EE7221365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890" y="6641707"/>
              <a:ext cx="4031890" cy="133945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80162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te days">
            <a:extLst>
              <a:ext uri="{FF2B5EF4-FFF2-40B4-BE49-F238E27FC236}">
                <a16:creationId xmlns:a16="http://schemas.microsoft.com/office/drawing/2014/main" id="{BFC3FE24-0BEE-48AC-B1DD-E1ECFB049E91}"/>
              </a:ext>
            </a:extLst>
          </p:cNvPr>
          <p:cNvSpPr txBox="1">
            <a:spLocks/>
          </p:cNvSpPr>
          <p:nvPr/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5625" dirty="0"/>
              <a:t>Topics to be covered</a:t>
            </a:r>
          </a:p>
        </p:txBody>
      </p:sp>
      <p:sp>
        <p:nvSpPr>
          <p:cNvPr id="9" name="10% reduction of points per late day…">
            <a:extLst>
              <a:ext uri="{FF2B5EF4-FFF2-40B4-BE49-F238E27FC236}">
                <a16:creationId xmlns:a16="http://schemas.microsoft.com/office/drawing/2014/main" id="{45B70ED7-A844-4104-A366-1181A2DD4193}"/>
              </a:ext>
            </a:extLst>
          </p:cNvPr>
          <p:cNvSpPr txBox="1">
            <a:spLocks/>
          </p:cNvSpPr>
          <p:nvPr/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en-US" sz="2531" dirty="0"/>
              <a:t>Transformations and geometry:</a:t>
            </a:r>
          </a:p>
          <a:p>
            <a:pPr hangingPunct="1"/>
            <a:r>
              <a:rPr lang="en-US" sz="2531" dirty="0" err="1"/>
              <a:t>Homographies</a:t>
            </a:r>
            <a:r>
              <a:rPr lang="en-US" sz="2531" dirty="0"/>
              <a:t> and image alignment.</a:t>
            </a:r>
          </a:p>
          <a:p>
            <a:pPr hangingPunct="1"/>
            <a:r>
              <a:rPr lang="en-US" sz="2531" dirty="0"/>
              <a:t>Camera models.</a:t>
            </a:r>
          </a:p>
          <a:p>
            <a:pPr hangingPunct="1"/>
            <a:r>
              <a:rPr lang="en-US" sz="2531" dirty="0"/>
              <a:t>Fundamental matrix.</a:t>
            </a:r>
          </a:p>
          <a:p>
            <a:pPr hangingPunct="1"/>
            <a:r>
              <a:rPr lang="en-US" sz="2531" dirty="0" err="1"/>
              <a:t>Epipolar</a:t>
            </a:r>
            <a:r>
              <a:rPr lang="en-US" sz="2531" dirty="0"/>
              <a:t> geometry and stereo.</a:t>
            </a:r>
          </a:p>
          <a:p>
            <a:pPr hangingPunct="1"/>
            <a:r>
              <a:rPr lang="en-US" sz="2531" dirty="0"/>
              <a:t>Structure from motion.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8352C-1F5E-4A57-B9B2-333B8A92B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75" y="3181945"/>
            <a:ext cx="3553403" cy="17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7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te days">
            <a:extLst>
              <a:ext uri="{FF2B5EF4-FFF2-40B4-BE49-F238E27FC236}">
                <a16:creationId xmlns:a16="http://schemas.microsoft.com/office/drawing/2014/main" id="{BFC3FE24-0BEE-48AC-B1DD-E1ECFB049E91}"/>
              </a:ext>
            </a:extLst>
          </p:cNvPr>
          <p:cNvSpPr txBox="1">
            <a:spLocks/>
          </p:cNvSpPr>
          <p:nvPr/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5625" dirty="0"/>
              <a:t>Topics to be covered</a:t>
            </a:r>
          </a:p>
        </p:txBody>
      </p:sp>
      <p:sp>
        <p:nvSpPr>
          <p:cNvPr id="9" name="10% reduction of points per late day…">
            <a:extLst>
              <a:ext uri="{FF2B5EF4-FFF2-40B4-BE49-F238E27FC236}">
                <a16:creationId xmlns:a16="http://schemas.microsoft.com/office/drawing/2014/main" id="{45B70ED7-A844-4104-A366-1181A2DD4193}"/>
              </a:ext>
            </a:extLst>
          </p:cNvPr>
          <p:cNvSpPr txBox="1">
            <a:spLocks/>
          </p:cNvSpPr>
          <p:nvPr/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en-US" sz="2531" dirty="0"/>
              <a:t>Physics-based vision:</a:t>
            </a:r>
          </a:p>
          <a:p>
            <a:pPr hangingPunct="1"/>
            <a:r>
              <a:rPr lang="en-US" sz="2531" dirty="0"/>
              <a:t>Reflectance and image formation.</a:t>
            </a:r>
          </a:p>
          <a:p>
            <a:pPr hangingPunct="1"/>
            <a:r>
              <a:rPr lang="en-US" sz="2531" dirty="0"/>
              <a:t>Radiometry.</a:t>
            </a:r>
          </a:p>
          <a:p>
            <a:pPr hangingPunct="1"/>
            <a:r>
              <a:rPr lang="en-US" sz="2531" dirty="0"/>
              <a:t>Shape from shading.</a:t>
            </a:r>
          </a:p>
          <a:p>
            <a:pPr hangingPunct="1"/>
            <a:r>
              <a:rPr lang="en-US" sz="2531" dirty="0"/>
              <a:t>Photometric stereo.</a:t>
            </a:r>
          </a:p>
          <a:p>
            <a:pPr hangingPunct="1"/>
            <a:r>
              <a:rPr lang="en-US" sz="2531" dirty="0"/>
              <a:t>Color.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70AE1-F357-4537-ABE3-22E887424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0" t="51443" r="13872" b="10698"/>
          <a:stretch/>
        </p:blipFill>
        <p:spPr>
          <a:xfrm>
            <a:off x="4492213" y="3241042"/>
            <a:ext cx="4105953" cy="25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te days">
            <a:extLst>
              <a:ext uri="{FF2B5EF4-FFF2-40B4-BE49-F238E27FC236}">
                <a16:creationId xmlns:a16="http://schemas.microsoft.com/office/drawing/2014/main" id="{BFC3FE24-0BEE-48AC-B1DD-E1ECFB049E91}"/>
              </a:ext>
            </a:extLst>
          </p:cNvPr>
          <p:cNvSpPr txBox="1">
            <a:spLocks/>
          </p:cNvSpPr>
          <p:nvPr/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5625" dirty="0"/>
              <a:t>Topics to be covered</a:t>
            </a:r>
          </a:p>
        </p:txBody>
      </p:sp>
      <p:sp>
        <p:nvSpPr>
          <p:cNvPr id="9" name="10% reduction of points per late day…">
            <a:extLst>
              <a:ext uri="{FF2B5EF4-FFF2-40B4-BE49-F238E27FC236}">
                <a16:creationId xmlns:a16="http://schemas.microsoft.com/office/drawing/2014/main" id="{45B70ED7-A844-4104-A366-1181A2DD4193}"/>
              </a:ext>
            </a:extLst>
          </p:cNvPr>
          <p:cNvSpPr txBox="1">
            <a:spLocks/>
          </p:cNvSpPr>
          <p:nvPr/>
        </p:nvSpPr>
        <p:spPr>
          <a:xfrm>
            <a:off x="669727" y="1479896"/>
            <a:ext cx="7804547" cy="442019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en-US" sz="2531" dirty="0"/>
              <a:t>Objects, faces, and learning:</a:t>
            </a:r>
          </a:p>
          <a:p>
            <a:pPr hangingPunct="1"/>
            <a:r>
              <a:rPr lang="en-US" sz="2531" dirty="0"/>
              <a:t>Basics of probability.</a:t>
            </a:r>
          </a:p>
          <a:p>
            <a:pPr hangingPunct="1"/>
            <a:r>
              <a:rPr lang="en-US" sz="2531" dirty="0"/>
              <a:t>K-means, KNN, PCA, SVM.</a:t>
            </a:r>
          </a:p>
          <a:p>
            <a:pPr hangingPunct="1"/>
            <a:r>
              <a:rPr lang="en-US" sz="2531" dirty="0"/>
              <a:t>Bag of words.</a:t>
            </a:r>
          </a:p>
          <a:p>
            <a:pPr hangingPunct="1"/>
            <a:r>
              <a:rPr lang="en-US" sz="2531" dirty="0"/>
              <a:t>Viola-Jones face detection.</a:t>
            </a:r>
          </a:p>
          <a:p>
            <a:pPr hangingPunct="1"/>
            <a:r>
              <a:rPr lang="en-US" sz="2531" dirty="0"/>
              <a:t>Perceptron, backpropagation.</a:t>
            </a:r>
          </a:p>
          <a:p>
            <a:pPr hangingPunct="1"/>
            <a:r>
              <a:rPr lang="en-US" sz="2531" dirty="0"/>
              <a:t>Convolutional neural networks.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5166117-0619-4D69-AF85-94101493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52" y="3490406"/>
            <a:ext cx="3411098" cy="22876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970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te days">
            <a:extLst>
              <a:ext uri="{FF2B5EF4-FFF2-40B4-BE49-F238E27FC236}">
                <a16:creationId xmlns:a16="http://schemas.microsoft.com/office/drawing/2014/main" id="{BFC3FE24-0BEE-48AC-B1DD-E1ECFB049E91}"/>
              </a:ext>
            </a:extLst>
          </p:cNvPr>
          <p:cNvSpPr txBox="1">
            <a:spLocks/>
          </p:cNvSpPr>
          <p:nvPr/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5625" dirty="0"/>
              <a:t>Topics to be covered</a:t>
            </a:r>
          </a:p>
        </p:txBody>
      </p:sp>
      <p:sp>
        <p:nvSpPr>
          <p:cNvPr id="9" name="10% reduction of points per late day…">
            <a:extLst>
              <a:ext uri="{FF2B5EF4-FFF2-40B4-BE49-F238E27FC236}">
                <a16:creationId xmlns:a16="http://schemas.microsoft.com/office/drawing/2014/main" id="{45B70ED7-A844-4104-A366-1181A2DD4193}"/>
              </a:ext>
            </a:extLst>
          </p:cNvPr>
          <p:cNvSpPr txBox="1">
            <a:spLocks/>
          </p:cNvSpPr>
          <p:nvPr/>
        </p:nvSpPr>
        <p:spPr>
          <a:xfrm>
            <a:off x="669727" y="1780488"/>
            <a:ext cx="7804547" cy="442019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en-US" sz="2531" dirty="0"/>
              <a:t>Dealing with motion:</a:t>
            </a:r>
          </a:p>
          <a:p>
            <a:pPr hangingPunct="1"/>
            <a:r>
              <a:rPr lang="en-US" sz="2531" dirty="0"/>
              <a:t>Optical flow (LK, HS).</a:t>
            </a:r>
          </a:p>
          <a:p>
            <a:pPr hangingPunct="1"/>
            <a:r>
              <a:rPr lang="en-US" sz="2531" dirty="0"/>
              <a:t>Image registration.</a:t>
            </a:r>
          </a:p>
          <a:p>
            <a:pPr hangingPunct="1"/>
            <a:r>
              <a:rPr lang="en-US" sz="2531" dirty="0"/>
              <a:t>Kalman Filtering.</a:t>
            </a:r>
          </a:p>
          <a:p>
            <a:pPr hangingPunct="1"/>
            <a:r>
              <a:rPr lang="en-US" sz="2531" dirty="0"/>
              <a:t>Tracking (KLT, Mean-Shift).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B56A32-9367-41BB-8A81-349493CA8D01}"/>
              </a:ext>
            </a:extLst>
          </p:cNvPr>
          <p:cNvGrpSpPr/>
          <p:nvPr/>
        </p:nvGrpSpPr>
        <p:grpSpPr>
          <a:xfrm>
            <a:off x="5788711" y="1679073"/>
            <a:ext cx="2313829" cy="4623026"/>
            <a:chOff x="7639067" y="1524000"/>
            <a:chExt cx="4080150" cy="8152134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A9C604D9-36C2-419F-8D77-56A7CC449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50"/>
            <a:stretch/>
          </p:blipFill>
          <p:spPr>
            <a:xfrm>
              <a:off x="7639067" y="1524000"/>
              <a:ext cx="4080150" cy="407606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C12F1717-34EB-4769-B7BC-F7DC8E3C8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50"/>
            <a:stretch/>
          </p:blipFill>
          <p:spPr>
            <a:xfrm>
              <a:off x="7639067" y="5600067"/>
              <a:ext cx="4080150" cy="407606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5452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he goal of computer vision is…"/>
          <p:cNvSpPr txBox="1"/>
          <p:nvPr/>
        </p:nvSpPr>
        <p:spPr>
          <a:xfrm>
            <a:off x="2138225" y="2641092"/>
            <a:ext cx="5427769" cy="1575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20000"/>
              </a:lnSpc>
            </a:pPr>
            <a:r>
              <a:rPr sz="2800" dirty="0"/>
              <a:t>The goal of computer vision is </a:t>
            </a:r>
          </a:p>
          <a:p>
            <a:pPr>
              <a:lnSpc>
                <a:spcPct val="120000"/>
              </a:lnSpc>
            </a:pPr>
            <a:r>
              <a:rPr sz="2800" dirty="0"/>
              <a:t>to give computers </a:t>
            </a:r>
            <a:br>
              <a:rPr sz="2800" dirty="0"/>
            </a:br>
            <a:r>
              <a:rPr sz="2800" b="1" dirty="0">
                <a:latin typeface="Helvetica"/>
                <a:ea typeface="Helvetica"/>
                <a:cs typeface="Helvetica"/>
                <a:sym typeface="Helvetica"/>
              </a:rPr>
              <a:t>(super) human-level perception</a:t>
            </a:r>
          </a:p>
        </p:txBody>
      </p:sp>
    </p:spTree>
    <p:extLst>
      <p:ext uri="{BB962C8B-B14F-4D97-AF65-F5344CB8AC3E}">
        <p14:creationId xmlns:p14="http://schemas.microsoft.com/office/powerpoint/2010/main" val="40772661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ypical perception pipeline"/>
          <p:cNvSpPr txBox="1">
            <a:spLocks noGrp="1"/>
          </p:cNvSpPr>
          <p:nvPr>
            <p:ph type="title"/>
          </p:nvPr>
        </p:nvSpPr>
        <p:spPr>
          <a:xfrm>
            <a:off x="892969" y="457201"/>
            <a:ext cx="7358063" cy="113713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1622">
              <a:defRPr sz="7280"/>
            </a:lvl1pPr>
          </a:lstStyle>
          <a:p>
            <a:r>
              <a:rPr dirty="0"/>
              <a:t>typical perception pipeline</a:t>
            </a:r>
          </a:p>
        </p:txBody>
      </p:sp>
      <p:sp>
        <p:nvSpPr>
          <p:cNvPr id="147" name="representation"/>
          <p:cNvSpPr txBox="1"/>
          <p:nvPr/>
        </p:nvSpPr>
        <p:spPr>
          <a:xfrm>
            <a:off x="3433187" y="1951645"/>
            <a:ext cx="119744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representation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rcRect l="1253" t="954" r="1000" b="711"/>
          <a:stretch>
            <a:fillRect/>
          </a:stretch>
        </p:blipFill>
        <p:spPr>
          <a:xfrm>
            <a:off x="3954474" y="3260661"/>
            <a:ext cx="1270807" cy="134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0" y="0"/>
                </a:moveTo>
                <a:cubicBezTo>
                  <a:pt x="7340" y="289"/>
                  <a:pt x="6716" y="777"/>
                  <a:pt x="5981" y="943"/>
                </a:cubicBezTo>
                <a:cubicBezTo>
                  <a:pt x="5411" y="1353"/>
                  <a:pt x="4490" y="1504"/>
                  <a:pt x="3989" y="1940"/>
                </a:cubicBezTo>
                <a:cubicBezTo>
                  <a:pt x="3177" y="2200"/>
                  <a:pt x="2207" y="2731"/>
                  <a:pt x="1385" y="3147"/>
                </a:cubicBezTo>
                <a:cubicBezTo>
                  <a:pt x="772" y="3217"/>
                  <a:pt x="645" y="3615"/>
                  <a:pt x="0" y="3722"/>
                </a:cubicBezTo>
                <a:cubicBezTo>
                  <a:pt x="217" y="5732"/>
                  <a:pt x="432" y="7745"/>
                  <a:pt x="721" y="9752"/>
                </a:cubicBezTo>
                <a:cubicBezTo>
                  <a:pt x="927" y="12229"/>
                  <a:pt x="1331" y="14669"/>
                  <a:pt x="1551" y="17142"/>
                </a:cubicBezTo>
                <a:lnTo>
                  <a:pt x="2324" y="17407"/>
                </a:lnTo>
                <a:cubicBezTo>
                  <a:pt x="2937" y="17442"/>
                  <a:pt x="3482" y="17871"/>
                  <a:pt x="3989" y="17878"/>
                </a:cubicBezTo>
                <a:cubicBezTo>
                  <a:pt x="5290" y="18312"/>
                  <a:pt x="6627" y="18701"/>
                  <a:pt x="7921" y="19135"/>
                </a:cubicBezTo>
                <a:cubicBezTo>
                  <a:pt x="10592" y="19957"/>
                  <a:pt x="13194" y="20755"/>
                  <a:pt x="15842" y="21600"/>
                </a:cubicBezTo>
                <a:cubicBezTo>
                  <a:pt x="15969" y="21111"/>
                  <a:pt x="16257" y="20617"/>
                  <a:pt x="16506" y="20235"/>
                </a:cubicBezTo>
                <a:cubicBezTo>
                  <a:pt x="16794" y="19373"/>
                  <a:pt x="17378" y="18594"/>
                  <a:pt x="17668" y="17770"/>
                </a:cubicBezTo>
                <a:cubicBezTo>
                  <a:pt x="17959" y="17735"/>
                  <a:pt x="17818" y="16749"/>
                  <a:pt x="18275" y="16778"/>
                </a:cubicBezTo>
                <a:cubicBezTo>
                  <a:pt x="18355" y="16113"/>
                  <a:pt x="18924" y="15517"/>
                  <a:pt x="19105" y="14838"/>
                </a:cubicBezTo>
                <a:cubicBezTo>
                  <a:pt x="19430" y="14503"/>
                  <a:pt x="19413" y="14139"/>
                  <a:pt x="19717" y="13842"/>
                </a:cubicBezTo>
                <a:cubicBezTo>
                  <a:pt x="20118" y="11696"/>
                  <a:pt x="20361" y="9496"/>
                  <a:pt x="20770" y="7341"/>
                </a:cubicBezTo>
                <a:cubicBezTo>
                  <a:pt x="21052" y="5462"/>
                  <a:pt x="21333" y="3586"/>
                  <a:pt x="21600" y="1729"/>
                </a:cubicBezTo>
                <a:cubicBezTo>
                  <a:pt x="19141" y="1389"/>
                  <a:pt x="16683" y="1118"/>
                  <a:pt x="14234" y="732"/>
                </a:cubicBezTo>
                <a:cubicBezTo>
                  <a:pt x="12154" y="554"/>
                  <a:pt x="10117" y="119"/>
                  <a:pt x="803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9" name="‘fancy math’"/>
          <p:cNvSpPr txBox="1"/>
          <p:nvPr/>
        </p:nvSpPr>
        <p:spPr>
          <a:xfrm>
            <a:off x="3875735" y="4552755"/>
            <a:ext cx="1339214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r>
              <a:rPr sz="1969"/>
              <a:t>‘fancy math’</a:t>
            </a:r>
          </a:p>
        </p:txBody>
      </p:sp>
      <p:sp>
        <p:nvSpPr>
          <p:cNvPr id="150" name="output"/>
          <p:cNvSpPr txBox="1"/>
          <p:nvPr/>
        </p:nvSpPr>
        <p:spPr>
          <a:xfrm>
            <a:off x="4049892" y="5880650"/>
            <a:ext cx="57868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output</a:t>
            </a:r>
          </a:p>
        </p:txBody>
      </p:sp>
      <p:sp>
        <p:nvSpPr>
          <p:cNvPr id="151" name="Arrow"/>
          <p:cNvSpPr/>
          <p:nvPr/>
        </p:nvSpPr>
        <p:spPr>
          <a:xfrm rot="5400000">
            <a:off x="4362152" y="2547940"/>
            <a:ext cx="455414" cy="453671"/>
          </a:xfrm>
          <a:prstGeom prst="rightArrow">
            <a:avLst>
              <a:gd name="adj1" fmla="val 64806"/>
              <a:gd name="adj2" fmla="val 54621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52" name="Arrow"/>
          <p:cNvSpPr/>
          <p:nvPr/>
        </p:nvSpPr>
        <p:spPr>
          <a:xfrm rot="5400000">
            <a:off x="4362152" y="5186913"/>
            <a:ext cx="455414" cy="453671"/>
          </a:xfrm>
          <a:prstGeom prst="rightArrow">
            <a:avLst>
              <a:gd name="adj1" fmla="val 64806"/>
              <a:gd name="adj2" fmla="val 54621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2840078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ypical perception pipeline"/>
          <p:cNvSpPr txBox="1">
            <a:spLocks noGrp="1"/>
          </p:cNvSpPr>
          <p:nvPr>
            <p:ph type="title"/>
          </p:nvPr>
        </p:nvSpPr>
        <p:spPr>
          <a:xfrm>
            <a:off x="892969" y="228601"/>
            <a:ext cx="7358063" cy="125146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1622">
              <a:defRPr sz="7280"/>
            </a:lvl1pPr>
          </a:lstStyle>
          <a:p>
            <a:r>
              <a:rPr dirty="0"/>
              <a:t>typical perception pipeline</a:t>
            </a:r>
          </a:p>
        </p:txBody>
      </p:sp>
      <p:sp>
        <p:nvSpPr>
          <p:cNvPr id="155" name="representation"/>
          <p:cNvSpPr txBox="1"/>
          <p:nvPr/>
        </p:nvSpPr>
        <p:spPr>
          <a:xfrm>
            <a:off x="3433187" y="1951645"/>
            <a:ext cx="119744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representation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rcRect l="1253" t="954" r="1000" b="711"/>
          <a:stretch>
            <a:fillRect/>
          </a:stretch>
        </p:blipFill>
        <p:spPr>
          <a:xfrm>
            <a:off x="3954474" y="3260661"/>
            <a:ext cx="1270807" cy="134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0" y="0"/>
                </a:moveTo>
                <a:cubicBezTo>
                  <a:pt x="7340" y="289"/>
                  <a:pt x="6716" y="777"/>
                  <a:pt x="5981" y="943"/>
                </a:cubicBezTo>
                <a:cubicBezTo>
                  <a:pt x="5411" y="1353"/>
                  <a:pt x="4490" y="1504"/>
                  <a:pt x="3989" y="1940"/>
                </a:cubicBezTo>
                <a:cubicBezTo>
                  <a:pt x="3177" y="2200"/>
                  <a:pt x="2207" y="2731"/>
                  <a:pt x="1385" y="3147"/>
                </a:cubicBezTo>
                <a:cubicBezTo>
                  <a:pt x="772" y="3217"/>
                  <a:pt x="645" y="3615"/>
                  <a:pt x="0" y="3722"/>
                </a:cubicBezTo>
                <a:cubicBezTo>
                  <a:pt x="217" y="5732"/>
                  <a:pt x="432" y="7745"/>
                  <a:pt x="721" y="9752"/>
                </a:cubicBezTo>
                <a:cubicBezTo>
                  <a:pt x="927" y="12229"/>
                  <a:pt x="1331" y="14669"/>
                  <a:pt x="1551" y="17142"/>
                </a:cubicBezTo>
                <a:lnTo>
                  <a:pt x="2324" y="17407"/>
                </a:lnTo>
                <a:cubicBezTo>
                  <a:pt x="2937" y="17442"/>
                  <a:pt x="3482" y="17871"/>
                  <a:pt x="3989" y="17878"/>
                </a:cubicBezTo>
                <a:cubicBezTo>
                  <a:pt x="5290" y="18312"/>
                  <a:pt x="6627" y="18701"/>
                  <a:pt x="7921" y="19135"/>
                </a:cubicBezTo>
                <a:cubicBezTo>
                  <a:pt x="10592" y="19957"/>
                  <a:pt x="13194" y="20755"/>
                  <a:pt x="15842" y="21600"/>
                </a:cubicBezTo>
                <a:cubicBezTo>
                  <a:pt x="15969" y="21111"/>
                  <a:pt x="16257" y="20617"/>
                  <a:pt x="16506" y="20235"/>
                </a:cubicBezTo>
                <a:cubicBezTo>
                  <a:pt x="16794" y="19373"/>
                  <a:pt x="17378" y="18594"/>
                  <a:pt x="17668" y="17770"/>
                </a:cubicBezTo>
                <a:cubicBezTo>
                  <a:pt x="17959" y="17735"/>
                  <a:pt x="17818" y="16749"/>
                  <a:pt x="18275" y="16778"/>
                </a:cubicBezTo>
                <a:cubicBezTo>
                  <a:pt x="18355" y="16113"/>
                  <a:pt x="18924" y="15517"/>
                  <a:pt x="19105" y="14838"/>
                </a:cubicBezTo>
                <a:cubicBezTo>
                  <a:pt x="19430" y="14503"/>
                  <a:pt x="19413" y="14139"/>
                  <a:pt x="19717" y="13842"/>
                </a:cubicBezTo>
                <a:cubicBezTo>
                  <a:pt x="20118" y="11696"/>
                  <a:pt x="20361" y="9496"/>
                  <a:pt x="20770" y="7341"/>
                </a:cubicBezTo>
                <a:cubicBezTo>
                  <a:pt x="21052" y="5462"/>
                  <a:pt x="21333" y="3586"/>
                  <a:pt x="21600" y="1729"/>
                </a:cubicBezTo>
                <a:cubicBezTo>
                  <a:pt x="19141" y="1389"/>
                  <a:pt x="16683" y="1118"/>
                  <a:pt x="14234" y="732"/>
                </a:cubicBezTo>
                <a:cubicBezTo>
                  <a:pt x="12154" y="554"/>
                  <a:pt x="10117" y="119"/>
                  <a:pt x="803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7" name="‘fancy math’"/>
          <p:cNvSpPr txBox="1"/>
          <p:nvPr/>
        </p:nvSpPr>
        <p:spPr>
          <a:xfrm>
            <a:off x="3875735" y="4552755"/>
            <a:ext cx="1339214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r>
              <a:rPr sz="1969"/>
              <a:t>‘fancy math’</a:t>
            </a:r>
          </a:p>
        </p:txBody>
      </p:sp>
      <p:sp>
        <p:nvSpPr>
          <p:cNvPr id="158" name="output"/>
          <p:cNvSpPr txBox="1"/>
          <p:nvPr/>
        </p:nvSpPr>
        <p:spPr>
          <a:xfrm>
            <a:off x="4049892" y="5880650"/>
            <a:ext cx="57868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output</a:t>
            </a:r>
          </a:p>
        </p:txBody>
      </p:sp>
      <p:sp>
        <p:nvSpPr>
          <p:cNvPr id="159" name="Arrow"/>
          <p:cNvSpPr/>
          <p:nvPr/>
        </p:nvSpPr>
        <p:spPr>
          <a:xfrm rot="5400000">
            <a:off x="4362152" y="2547940"/>
            <a:ext cx="455414" cy="453671"/>
          </a:xfrm>
          <a:prstGeom prst="rightArrow">
            <a:avLst>
              <a:gd name="adj1" fmla="val 64806"/>
              <a:gd name="adj2" fmla="val 54621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0" name="Arrow"/>
          <p:cNvSpPr/>
          <p:nvPr/>
        </p:nvSpPr>
        <p:spPr>
          <a:xfrm rot="5400000">
            <a:off x="4362152" y="5186913"/>
            <a:ext cx="455414" cy="453671"/>
          </a:xfrm>
          <a:prstGeom prst="rightArrow">
            <a:avLst>
              <a:gd name="adj1" fmla="val 64806"/>
              <a:gd name="adj2" fmla="val 54621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4"/>
          <a:srcRect l="2176" t="9987" r="82118" b="61584"/>
          <a:stretch>
            <a:fillRect/>
          </a:stretch>
        </p:blipFill>
        <p:spPr>
          <a:xfrm>
            <a:off x="6917463" y="1719263"/>
            <a:ext cx="1436069" cy="10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4"/>
          <a:srcRect l="82119" t="10338" r="2175" b="61233"/>
          <a:stretch>
            <a:fillRect/>
          </a:stretch>
        </p:blipFill>
        <p:spPr>
          <a:xfrm>
            <a:off x="6917463" y="4736641"/>
            <a:ext cx="1436069" cy="10614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what should we look at?…"/>
          <p:cNvSpPr txBox="1"/>
          <p:nvPr/>
        </p:nvSpPr>
        <p:spPr>
          <a:xfrm>
            <a:off x="6226486" y="2846262"/>
            <a:ext cx="2572244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what should we look at?</a:t>
            </a:r>
          </a:p>
          <a:p>
            <a:pPr>
              <a:defRPr sz="2800"/>
            </a:pPr>
            <a:r>
              <a:rPr sz="1969"/>
              <a:t>(image features)</a:t>
            </a:r>
          </a:p>
        </p:txBody>
      </p:sp>
      <p:sp>
        <p:nvSpPr>
          <p:cNvPr id="164" name="what can we understand?…"/>
          <p:cNvSpPr txBox="1"/>
          <p:nvPr/>
        </p:nvSpPr>
        <p:spPr>
          <a:xfrm>
            <a:off x="6122223" y="5922425"/>
            <a:ext cx="2714590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what can we understand?</a:t>
            </a:r>
          </a:p>
          <a:p>
            <a:pPr>
              <a:defRPr sz="2800"/>
            </a:pPr>
            <a:r>
              <a:rPr sz="1969"/>
              <a:t>(semantic segmentation)</a:t>
            </a:r>
          </a:p>
        </p:txBody>
      </p:sp>
    </p:spTree>
    <p:extLst>
      <p:ext uri="{BB962C8B-B14F-4D97-AF65-F5344CB8AC3E}">
        <p14:creationId xmlns:p14="http://schemas.microsoft.com/office/powerpoint/2010/main" val="18244806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ypical perception pipeline"/>
          <p:cNvSpPr txBox="1">
            <a:spLocks noGrp="1"/>
          </p:cNvSpPr>
          <p:nvPr>
            <p:ph type="title"/>
          </p:nvPr>
        </p:nvSpPr>
        <p:spPr>
          <a:xfrm>
            <a:off x="892969" y="228601"/>
            <a:ext cx="7358063" cy="146486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1622">
              <a:defRPr sz="7280"/>
            </a:lvl1pPr>
          </a:lstStyle>
          <a:p>
            <a:r>
              <a:rPr dirty="0"/>
              <a:t>typical perception pipeline</a:t>
            </a:r>
          </a:p>
        </p:txBody>
      </p:sp>
      <p:sp>
        <p:nvSpPr>
          <p:cNvPr id="167" name="representation"/>
          <p:cNvSpPr txBox="1"/>
          <p:nvPr/>
        </p:nvSpPr>
        <p:spPr>
          <a:xfrm>
            <a:off x="3433187" y="1951645"/>
            <a:ext cx="119744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representation</a:t>
            </a:r>
          </a:p>
        </p:txBody>
      </p:sp>
      <p:sp>
        <p:nvSpPr>
          <p:cNvPr id="168" name="output"/>
          <p:cNvSpPr txBox="1"/>
          <p:nvPr/>
        </p:nvSpPr>
        <p:spPr>
          <a:xfrm>
            <a:off x="4049892" y="5880650"/>
            <a:ext cx="57868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output</a:t>
            </a:r>
          </a:p>
        </p:txBody>
      </p:sp>
      <p:sp>
        <p:nvSpPr>
          <p:cNvPr id="169" name="Arrow"/>
          <p:cNvSpPr/>
          <p:nvPr/>
        </p:nvSpPr>
        <p:spPr>
          <a:xfrm rot="5400000">
            <a:off x="4362152" y="2547940"/>
            <a:ext cx="455414" cy="453671"/>
          </a:xfrm>
          <a:prstGeom prst="rightArrow">
            <a:avLst>
              <a:gd name="adj1" fmla="val 64806"/>
              <a:gd name="adj2" fmla="val 54621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0" name="Arrow"/>
          <p:cNvSpPr/>
          <p:nvPr/>
        </p:nvSpPr>
        <p:spPr>
          <a:xfrm rot="5400000">
            <a:off x="4362152" y="5186913"/>
            <a:ext cx="455414" cy="453671"/>
          </a:xfrm>
          <a:prstGeom prst="rightArrow">
            <a:avLst>
              <a:gd name="adj1" fmla="val 64806"/>
              <a:gd name="adj2" fmla="val 54621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/>
          <a:srcRect l="1253" t="954" r="1000" b="711"/>
          <a:stretch>
            <a:fillRect/>
          </a:stretch>
        </p:blipFill>
        <p:spPr>
          <a:xfrm>
            <a:off x="3954474" y="3260661"/>
            <a:ext cx="1270807" cy="134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0" y="0"/>
                </a:moveTo>
                <a:cubicBezTo>
                  <a:pt x="7340" y="289"/>
                  <a:pt x="6716" y="777"/>
                  <a:pt x="5981" y="943"/>
                </a:cubicBezTo>
                <a:cubicBezTo>
                  <a:pt x="5411" y="1353"/>
                  <a:pt x="4490" y="1504"/>
                  <a:pt x="3989" y="1940"/>
                </a:cubicBezTo>
                <a:cubicBezTo>
                  <a:pt x="3177" y="2200"/>
                  <a:pt x="2207" y="2731"/>
                  <a:pt x="1385" y="3147"/>
                </a:cubicBezTo>
                <a:cubicBezTo>
                  <a:pt x="772" y="3217"/>
                  <a:pt x="645" y="3615"/>
                  <a:pt x="0" y="3722"/>
                </a:cubicBezTo>
                <a:cubicBezTo>
                  <a:pt x="217" y="5732"/>
                  <a:pt x="432" y="7745"/>
                  <a:pt x="721" y="9752"/>
                </a:cubicBezTo>
                <a:cubicBezTo>
                  <a:pt x="927" y="12229"/>
                  <a:pt x="1331" y="14669"/>
                  <a:pt x="1551" y="17142"/>
                </a:cubicBezTo>
                <a:lnTo>
                  <a:pt x="2324" y="17407"/>
                </a:lnTo>
                <a:cubicBezTo>
                  <a:pt x="2937" y="17442"/>
                  <a:pt x="3482" y="17871"/>
                  <a:pt x="3989" y="17878"/>
                </a:cubicBezTo>
                <a:cubicBezTo>
                  <a:pt x="5290" y="18312"/>
                  <a:pt x="6627" y="18701"/>
                  <a:pt x="7921" y="19135"/>
                </a:cubicBezTo>
                <a:cubicBezTo>
                  <a:pt x="10592" y="19957"/>
                  <a:pt x="13194" y="20755"/>
                  <a:pt x="15842" y="21600"/>
                </a:cubicBezTo>
                <a:cubicBezTo>
                  <a:pt x="15969" y="21111"/>
                  <a:pt x="16257" y="20617"/>
                  <a:pt x="16506" y="20235"/>
                </a:cubicBezTo>
                <a:cubicBezTo>
                  <a:pt x="16794" y="19373"/>
                  <a:pt x="17378" y="18594"/>
                  <a:pt x="17668" y="17770"/>
                </a:cubicBezTo>
                <a:cubicBezTo>
                  <a:pt x="17959" y="17735"/>
                  <a:pt x="17818" y="16749"/>
                  <a:pt x="18275" y="16778"/>
                </a:cubicBezTo>
                <a:cubicBezTo>
                  <a:pt x="18355" y="16113"/>
                  <a:pt x="18924" y="15517"/>
                  <a:pt x="19105" y="14838"/>
                </a:cubicBezTo>
                <a:cubicBezTo>
                  <a:pt x="19430" y="14503"/>
                  <a:pt x="19413" y="14139"/>
                  <a:pt x="19717" y="13842"/>
                </a:cubicBezTo>
                <a:cubicBezTo>
                  <a:pt x="20118" y="11696"/>
                  <a:pt x="20361" y="9496"/>
                  <a:pt x="20770" y="7341"/>
                </a:cubicBezTo>
                <a:cubicBezTo>
                  <a:pt x="21052" y="5462"/>
                  <a:pt x="21333" y="3586"/>
                  <a:pt x="21600" y="1729"/>
                </a:cubicBezTo>
                <a:cubicBezTo>
                  <a:pt x="19141" y="1389"/>
                  <a:pt x="16683" y="1118"/>
                  <a:pt x="14234" y="732"/>
                </a:cubicBezTo>
                <a:cubicBezTo>
                  <a:pt x="12154" y="554"/>
                  <a:pt x="10117" y="119"/>
                  <a:pt x="803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‘fancy math’"/>
          <p:cNvSpPr txBox="1"/>
          <p:nvPr/>
        </p:nvSpPr>
        <p:spPr>
          <a:xfrm>
            <a:off x="3875735" y="4552755"/>
            <a:ext cx="1339214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r>
              <a:rPr sz="1969"/>
              <a:t>‘fancy math’</a:t>
            </a:r>
          </a:p>
        </p:txBody>
      </p:sp>
      <p:sp>
        <p:nvSpPr>
          <p:cNvPr id="173" name="easy to get lost in the techniques"/>
          <p:cNvSpPr txBox="1"/>
          <p:nvPr/>
        </p:nvSpPr>
        <p:spPr>
          <a:xfrm>
            <a:off x="1089985" y="3725551"/>
            <a:ext cx="1853082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r>
              <a:rPr sz="1687"/>
              <a:t>easy to get lost in the techniques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4"/>
          <a:srcRect l="2176" t="9987" r="82118" b="61584"/>
          <a:stretch>
            <a:fillRect/>
          </a:stretch>
        </p:blipFill>
        <p:spPr>
          <a:xfrm>
            <a:off x="6917463" y="1719263"/>
            <a:ext cx="1436069" cy="106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/>
          <a:srcRect l="82119" t="10338" r="2175" b="61233"/>
          <a:stretch>
            <a:fillRect/>
          </a:stretch>
        </p:blipFill>
        <p:spPr>
          <a:xfrm>
            <a:off x="6917463" y="4736641"/>
            <a:ext cx="1436069" cy="106142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what should we look at?…"/>
          <p:cNvSpPr txBox="1"/>
          <p:nvPr/>
        </p:nvSpPr>
        <p:spPr>
          <a:xfrm>
            <a:off x="6226486" y="2846262"/>
            <a:ext cx="2572244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what should we look at?</a:t>
            </a:r>
          </a:p>
          <a:p>
            <a:pPr>
              <a:defRPr sz="2800"/>
            </a:pPr>
            <a:r>
              <a:rPr sz="1969"/>
              <a:t>(image features)</a:t>
            </a:r>
          </a:p>
        </p:txBody>
      </p:sp>
      <p:sp>
        <p:nvSpPr>
          <p:cNvPr id="177" name="what can we understand?…"/>
          <p:cNvSpPr txBox="1"/>
          <p:nvPr/>
        </p:nvSpPr>
        <p:spPr>
          <a:xfrm>
            <a:off x="6122223" y="5922425"/>
            <a:ext cx="2714590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what can we understand?</a:t>
            </a:r>
          </a:p>
          <a:p>
            <a:pPr>
              <a:defRPr sz="2800"/>
            </a:pPr>
            <a:r>
              <a:rPr sz="1969"/>
              <a:t>(semantic segmentation)</a:t>
            </a:r>
          </a:p>
        </p:txBody>
      </p:sp>
      <p:pic>
        <p:nvPicPr>
          <p:cNvPr id="178" name="Oval" descr="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0988417">
            <a:off x="3131148" y="2974009"/>
            <a:ext cx="2907257" cy="2094462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2594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27303</TotalTime>
  <Words>1819</Words>
  <Application>Microsoft Office PowerPoint</Application>
  <PresentationFormat>On-screen Show (4:3)</PresentationFormat>
  <Paragraphs>329</Paragraphs>
  <Slides>54</Slides>
  <Notes>28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HanziPen SC Regular</vt:lpstr>
      <vt:lpstr>Helvetica</vt:lpstr>
      <vt:lpstr>Helvetica Light</vt:lpstr>
      <vt:lpstr>Orator Std</vt:lpstr>
      <vt:lpstr>Verdana</vt:lpstr>
      <vt:lpstr>Wingdings</vt:lpstr>
      <vt:lpstr>Office Theme</vt:lpstr>
      <vt:lpstr>3_Office Theme</vt:lpstr>
      <vt:lpstr>5_Office Theme</vt:lpstr>
      <vt:lpstr>Prismia.Chat  https://tinyurl.com/y26ragof</vt:lpstr>
      <vt:lpstr>What is  computer vision?</vt:lpstr>
      <vt:lpstr>PowerPoint Presentation</vt:lpstr>
      <vt:lpstr>PowerPoint Presentation</vt:lpstr>
      <vt:lpstr>PowerPoint Presentation</vt:lpstr>
      <vt:lpstr>PowerPoint Presentation</vt:lpstr>
      <vt:lpstr>typical perception pipeline</vt:lpstr>
      <vt:lpstr>typical perception pipeline</vt:lpstr>
      <vt:lpstr>typical perception pipeline</vt:lpstr>
      <vt:lpstr>typical perception pipeline</vt:lpstr>
      <vt:lpstr>PowerPoint Presentation</vt:lpstr>
      <vt:lpstr>PowerPoint Presentation</vt:lpstr>
      <vt:lpstr>Applications of computer vision</vt:lpstr>
      <vt:lpstr>PowerPoint Presentation</vt:lpstr>
      <vt:lpstr>Optical character recognition (OCR)</vt:lpstr>
      <vt:lpstr>Face detection</vt:lpstr>
      <vt:lpstr>Smile detection</vt:lpstr>
      <vt:lpstr>Object recognition (in supermarkets)</vt:lpstr>
      <vt:lpstr>PowerPoint Presentation</vt:lpstr>
      <vt:lpstr>PowerPoint Presentation</vt:lpstr>
      <vt:lpstr>PowerPoint Presentation</vt:lpstr>
      <vt:lpstr>Vision-based biometrics</vt:lpstr>
      <vt:lpstr>Facial login without a password…</vt:lpstr>
      <vt:lpstr>Facial login without a password…</vt:lpstr>
      <vt:lpstr>Object recognition (in mobile phones)</vt:lpstr>
      <vt:lpstr>3D from images</vt:lpstr>
      <vt:lpstr>Human shape capture</vt:lpstr>
      <vt:lpstr>Human shape capture</vt:lpstr>
      <vt:lpstr>Human shape capture</vt:lpstr>
      <vt:lpstr>Human shape capture</vt:lpstr>
      <vt:lpstr>Special effects: motion capture</vt:lpstr>
      <vt:lpstr>Interactive Games</vt:lpstr>
      <vt:lpstr>Sports</vt:lpstr>
      <vt:lpstr>Medical imaging</vt:lpstr>
      <vt:lpstr>AutoCars - Uber bought CMU’s lab</vt:lpstr>
      <vt:lpstr>PowerPoint Presentation</vt:lpstr>
      <vt:lpstr>PowerPoint Presentation</vt:lpstr>
      <vt:lpstr>Industrial robots</vt:lpstr>
      <vt:lpstr>Vision in spaaaaace</vt:lpstr>
      <vt:lpstr>PowerPoint Presentation</vt:lpstr>
      <vt:lpstr>Mobile robots</vt:lpstr>
      <vt:lpstr>Augmented Reality and Virtual Reality</vt:lpstr>
      <vt:lpstr>Augmented Reality and Virtual Reality</vt:lpstr>
      <vt:lpstr>Course Ethos and Scope</vt:lpstr>
      <vt:lpstr>Scope of  Computer Vision</vt:lpstr>
      <vt:lpstr>Textbooks</vt:lpstr>
      <vt:lpstr>Textbooks</vt:lpstr>
      <vt:lpstr>Ridiculously brief history of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143: Introduction to Computer Vision</dc:title>
  <dc:creator>James Hays</dc:creator>
  <cp:lastModifiedBy>Mohammadreza Hajiarbabi</cp:lastModifiedBy>
  <cp:revision>257</cp:revision>
  <dcterms:created xsi:type="dcterms:W3CDTF">2006-08-16T00:00:00Z</dcterms:created>
  <dcterms:modified xsi:type="dcterms:W3CDTF">2022-05-14T19:00:36Z</dcterms:modified>
</cp:coreProperties>
</file>